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5"/>
  </p:handoutMasterIdLst>
  <p:sldIdLst>
    <p:sldId id="256" r:id="rId2"/>
    <p:sldId id="257" r:id="rId3"/>
    <p:sldId id="258" r:id="rId4"/>
    <p:sldId id="326" r:id="rId5"/>
    <p:sldId id="325" r:id="rId6"/>
    <p:sldId id="327" r:id="rId7"/>
    <p:sldId id="286" r:id="rId8"/>
    <p:sldId id="280" r:id="rId9"/>
    <p:sldId id="328" r:id="rId10"/>
    <p:sldId id="323" r:id="rId11"/>
    <p:sldId id="266" r:id="rId12"/>
    <p:sldId id="305" r:id="rId13"/>
    <p:sldId id="307" r:id="rId14"/>
    <p:sldId id="314" r:id="rId15"/>
    <p:sldId id="315" r:id="rId16"/>
    <p:sldId id="267" r:id="rId17"/>
    <p:sldId id="332" r:id="rId18"/>
    <p:sldId id="275" r:id="rId19"/>
    <p:sldId id="284" r:id="rId20"/>
    <p:sldId id="330" r:id="rId21"/>
    <p:sldId id="331" r:id="rId22"/>
    <p:sldId id="333" r:id="rId23"/>
    <p:sldId id="334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D925"/>
    <a:srgbClr val="DCE04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4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509718B-8C37-4294-9051-9AFBE30A3E94}" type="datetimeFigureOut">
              <a:rPr lang="ru-RU"/>
              <a:pPr>
                <a:defRPr/>
              </a:pPr>
              <a:t>29.08.2017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119358D-0B9B-48A8-956C-8D0FCEBBC8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380A6-80F3-40C5-BB67-FDC2E34FC6AB}" type="datetimeFigureOut">
              <a:rPr lang="ru-RU"/>
              <a:pPr>
                <a:defRPr/>
              </a:pPr>
              <a:t>29.08.2017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5F0B3-0F1E-480A-B6CC-398158FCAC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FD6E2-BBE6-4F0C-9465-43C445AA8333}" type="datetimeFigureOut">
              <a:rPr lang="ru-RU"/>
              <a:pPr>
                <a:defRPr/>
              </a:pPr>
              <a:t>29.08.2017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979AA-F038-4354-BB4E-E60057A130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08A29-1768-4208-A37E-F7911E5944CB}" type="datetimeFigureOut">
              <a:rPr lang="ru-RU"/>
              <a:pPr>
                <a:defRPr/>
              </a:pPr>
              <a:t>29.08.2017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F34A5-244B-4FE6-8314-64F9CDBE5E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1D295-D51D-44FE-865D-C10174243F25}" type="datetimeFigureOut">
              <a:rPr lang="ru-RU"/>
              <a:pPr>
                <a:defRPr/>
              </a:pPr>
              <a:t>29.08.2017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EE635-EF5C-4C3D-ACCE-3DD6F1D4FC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84963-8778-44F1-9439-D561D49DD470}" type="datetimeFigureOut">
              <a:rPr lang="ru-RU"/>
              <a:pPr>
                <a:defRPr/>
              </a:pPr>
              <a:t>29.08.2017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A913F-AC59-4C78-AF13-3023C99940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B6572-8F3E-4E4A-90BC-CD49FE6BE78C}" type="datetimeFigureOut">
              <a:rPr lang="ru-RU"/>
              <a:pPr>
                <a:defRPr/>
              </a:pPr>
              <a:t>29.08.2017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1A9F8-3984-4B84-8643-B19FB53C09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E69DF-DABE-4527-9B8C-626CCA270D35}" type="datetimeFigureOut">
              <a:rPr lang="ru-RU"/>
              <a:pPr>
                <a:defRPr/>
              </a:pPr>
              <a:t>29.08.2017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6BC14-589E-4955-BE28-6C513E3AC4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629AC-4C51-4F46-96FB-C67D1E7E6783}" type="datetimeFigureOut">
              <a:rPr lang="ru-RU"/>
              <a:pPr>
                <a:defRPr/>
              </a:pPr>
              <a:t>29.08.2017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26D24-A91F-4AC1-9D1E-EDA9538E94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48192-5A9C-4570-90C8-3BDFE5D77A7A}" type="datetimeFigureOut">
              <a:rPr lang="ru-RU"/>
              <a:pPr>
                <a:defRPr/>
              </a:pPr>
              <a:t>29.08.2017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3A864-C02B-4CB3-8117-9850B0A647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5573C-4E7D-4BAA-BE5C-41994C5E1F37}" type="datetimeFigureOut">
              <a:rPr lang="ru-RU"/>
              <a:pPr>
                <a:defRPr/>
              </a:pPr>
              <a:t>29.08.2017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8A019-0483-43DA-9DD7-0D32E77D27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35487-0705-4DFF-B749-420576C14FEC}" type="datetimeFigureOut">
              <a:rPr lang="ru-RU"/>
              <a:pPr>
                <a:defRPr/>
              </a:pPr>
              <a:t>29.08.2017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1BF0F-0E4A-42CF-A1BF-BE73FD9656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89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C982DF0-AC55-431B-B082-BFBD0F8DDFB2}" type="datetimeFigureOut">
              <a:rPr lang="ru-RU"/>
              <a:pPr>
                <a:defRPr/>
              </a:pPr>
              <a:t>29.08.2017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91EDEC-A350-4F13-862E-86D4F68704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785813" y="2286000"/>
            <a:ext cx="7886700" cy="2243138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</a:rPr>
              <a:t>ОСНОВЫ ИНФОРМАЦИОННОЙ</a:t>
            </a:r>
            <a:br>
              <a:rPr lang="ru-RU" b="1" smtClean="0">
                <a:solidFill>
                  <a:srgbClr val="FF0000"/>
                </a:solidFill>
              </a:rPr>
            </a:br>
            <a:r>
              <a:rPr lang="ru-RU" b="1" smtClean="0">
                <a:solidFill>
                  <a:srgbClr val="FF0000"/>
                </a:solidFill>
              </a:rPr>
              <a:t>БЕЗОПАСНОСТИ ДЕТЕЙ И ПОДРОСТКОВ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7121" y="0"/>
            <a:ext cx="1356879" cy="866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340" name="TextBox 6"/>
          <p:cNvSpPr txBox="1">
            <a:spLocks noChangeArrowheads="1"/>
          </p:cNvSpPr>
          <p:nvPr/>
        </p:nvSpPr>
        <p:spPr bwMode="auto">
          <a:xfrm>
            <a:off x="1071563" y="0"/>
            <a:ext cx="6357937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 b="1">
                <a:solidFill>
                  <a:srgbClr val="002060"/>
                </a:solidFill>
                <a:latin typeface="Calibri" pitchFamily="34" charset="0"/>
              </a:rPr>
              <a:t>Государственное бюджетное образовательное учреждение дополнительного профессионального образования</a:t>
            </a:r>
          </a:p>
          <a:p>
            <a:pPr algn="ctr"/>
            <a:r>
              <a:rPr lang="ru-RU" altLang="ru-RU" sz="1400" b="1">
                <a:solidFill>
                  <a:srgbClr val="002060"/>
                </a:solidFill>
                <a:latin typeface="Calibri" pitchFamily="34" charset="0"/>
              </a:rPr>
              <a:t>  «Казанская государственная медицинская академия Минздрава России»</a:t>
            </a:r>
          </a:p>
        </p:txBody>
      </p:sp>
      <p:pic>
        <p:nvPicPr>
          <p:cNvPr id="14341" name="Picture 5" descr="C:\Users\IRO RT\Desktop\Безымянный.png"/>
          <p:cNvPicPr>
            <a:picLocks noChangeAspect="1" noChangeArrowheads="1"/>
          </p:cNvPicPr>
          <p:nvPr/>
        </p:nvPicPr>
        <p:blipFill>
          <a:blip r:embed="rId3"/>
          <a:srcRect l="15625" b="61539"/>
          <a:stretch>
            <a:fillRect/>
          </a:stretch>
        </p:blipFill>
        <p:spPr bwMode="auto">
          <a:xfrm>
            <a:off x="0" y="5786438"/>
            <a:ext cx="9144000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Прямоугольник 8"/>
          <p:cNvSpPr>
            <a:spLocks noChangeArrowheads="1"/>
          </p:cNvSpPr>
          <p:nvPr/>
        </p:nvSpPr>
        <p:spPr bwMode="auto">
          <a:xfrm>
            <a:off x="1428750" y="5929313"/>
            <a:ext cx="4929188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chemeClr val="accent1"/>
              </a:buClr>
              <a:buSzPct val="80000"/>
            </a:pPr>
            <a:r>
              <a:rPr lang="ru-RU" altLang="ru-RU" sz="1400" b="1">
                <a:solidFill>
                  <a:srgbClr val="002060"/>
                </a:solidFill>
                <a:latin typeface="Calibri" pitchFamily="34" charset="0"/>
              </a:rPr>
              <a:t>Государственное автономное образовательное учреждение дополнительного профессионального образования «Институт развития образования РТ»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828B94"/>
          </a:solidFill>
          <a:ln w="9525">
            <a:noFill/>
            <a:miter lim="800000"/>
            <a:headEnd/>
            <a:tailEnd/>
          </a:ln>
        </p:spPr>
        <p:txBody>
          <a:bodyPr lIns="0" tIns="0" rIns="142830" bIns="33327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4818" name="Rectangle 4"/>
          <p:cNvSpPr>
            <a:spLocks noChangeArrowheads="1"/>
          </p:cNvSpPr>
          <p:nvPr/>
        </p:nvSpPr>
        <p:spPr bwMode="auto">
          <a:xfrm>
            <a:off x="0" y="0"/>
            <a:ext cx="9144000" cy="133350"/>
          </a:xfrm>
          <a:prstGeom prst="rect">
            <a:avLst/>
          </a:prstGeom>
          <a:solidFill>
            <a:srgbClr val="828B94"/>
          </a:solidFill>
          <a:ln w="9525">
            <a:noFill/>
            <a:miter lim="800000"/>
            <a:headEnd/>
            <a:tailEnd/>
          </a:ln>
        </p:spPr>
        <p:txBody>
          <a:bodyPr lIns="0" tIns="0" rIns="142830" bIns="33327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4819" name="Rectangle 5"/>
          <p:cNvSpPr>
            <a:spLocks noChangeArrowheads="1"/>
          </p:cNvSpPr>
          <p:nvPr/>
        </p:nvSpPr>
        <p:spPr bwMode="auto">
          <a:xfrm>
            <a:off x="0" y="0"/>
            <a:ext cx="9144000" cy="133350"/>
          </a:xfrm>
          <a:prstGeom prst="rect">
            <a:avLst/>
          </a:prstGeom>
          <a:solidFill>
            <a:srgbClr val="828B94"/>
          </a:solidFill>
          <a:ln w="9525">
            <a:noFill/>
            <a:miter lim="800000"/>
            <a:headEnd/>
            <a:tailEnd/>
          </a:ln>
        </p:spPr>
        <p:txBody>
          <a:bodyPr lIns="0" tIns="0" rIns="142830" bIns="33327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4820" name="Rectangle 6"/>
          <p:cNvSpPr>
            <a:spLocks noChangeArrowheads="1"/>
          </p:cNvSpPr>
          <p:nvPr/>
        </p:nvSpPr>
        <p:spPr bwMode="auto">
          <a:xfrm>
            <a:off x="0" y="0"/>
            <a:ext cx="9144000" cy="133350"/>
          </a:xfrm>
          <a:prstGeom prst="rect">
            <a:avLst/>
          </a:prstGeom>
          <a:solidFill>
            <a:srgbClr val="828B94"/>
          </a:solidFill>
          <a:ln w="9525">
            <a:noFill/>
            <a:miter lim="800000"/>
            <a:headEnd/>
            <a:tailEnd/>
          </a:ln>
        </p:spPr>
        <p:txBody>
          <a:bodyPr lIns="0" tIns="0" rIns="142830" bIns="33327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39942" name="Picture 7" descr="http://www.sports.ru/images/object_22.1267124260.027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0628" cy="3153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Russian alcohol shop for famil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23970" y="3000373"/>
            <a:ext cx="5120030" cy="3857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10" descr="Самая читающая страна в мир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57562"/>
            <a:ext cx="4071934" cy="3095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88" name="Picture 4" descr="http://301-1.ru/img_files/2016_03_03_14_03_08_259eff7635db90f3967b556a7f63a24d.jpg"/>
          <p:cNvPicPr>
            <a:picLocks noChangeAspect="1" noChangeArrowheads="1"/>
          </p:cNvPicPr>
          <p:nvPr/>
        </p:nvPicPr>
        <p:blipFill>
          <a:blip r:embed="rId5"/>
          <a:srcRect b="4784"/>
          <a:stretch>
            <a:fillRect/>
          </a:stretch>
        </p:blipFill>
        <p:spPr bwMode="auto">
          <a:xfrm>
            <a:off x="4870451" y="214290"/>
            <a:ext cx="4273549" cy="2722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329613" cy="92868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Направления самозащиты от деструктивных информационных воздействий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285875"/>
            <a:ext cx="8786812" cy="4643438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100" dirty="0" smtClean="0"/>
              <a:t> </a:t>
            </a:r>
            <a:r>
              <a:rPr lang="ru-RU" sz="3100" b="1" dirty="0" smtClean="0"/>
              <a:t>1. Знание нормальных механизмов работы </a:t>
            </a:r>
            <a:r>
              <a:rPr lang="ru-RU" sz="3100" b="1" dirty="0" smtClean="0">
                <a:solidFill>
                  <a:srgbClr val="FF0000"/>
                </a:solidFill>
              </a:rPr>
              <a:t>мозга,  </a:t>
            </a:r>
            <a:r>
              <a:rPr lang="ru-RU" sz="3100" b="1" dirty="0" smtClean="0"/>
              <a:t>способов их нарушения информационными воздействиями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100" b="1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100" b="1" dirty="0" smtClean="0"/>
              <a:t> 2. Знание нормальных механизмов </a:t>
            </a:r>
            <a:r>
              <a:rPr lang="ru-RU" sz="3100" b="1" dirty="0" smtClean="0">
                <a:solidFill>
                  <a:srgbClr val="FF0000"/>
                </a:solidFill>
              </a:rPr>
              <a:t>психических функций</a:t>
            </a:r>
            <a:r>
              <a:rPr lang="ru-RU" sz="3100" b="1" dirty="0" smtClean="0"/>
              <a:t>, способов их нарушения информационными воздействиями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31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100" b="1" dirty="0" smtClean="0"/>
              <a:t>3. Знание механизмов формирования </a:t>
            </a:r>
            <a:r>
              <a:rPr lang="ru-RU" sz="3100" b="1" dirty="0" smtClean="0">
                <a:solidFill>
                  <a:srgbClr val="FF0000"/>
                </a:solidFill>
              </a:rPr>
              <a:t>личности</a:t>
            </a:r>
            <a:r>
              <a:rPr lang="ru-RU" sz="3100" b="1" dirty="0" smtClean="0"/>
              <a:t>,  мотиваций и регуляции </a:t>
            </a:r>
            <a:r>
              <a:rPr lang="ru-RU" sz="3100" b="1" dirty="0" smtClean="0">
                <a:solidFill>
                  <a:srgbClr val="FF0000"/>
                </a:solidFill>
              </a:rPr>
              <a:t>поведения</a:t>
            </a:r>
            <a:r>
              <a:rPr lang="ru-RU" sz="3100" b="1" dirty="0" smtClean="0"/>
              <a:t> с использованием информационных влияний 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31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100" b="1" dirty="0" smtClean="0"/>
              <a:t>4. Знание современной научной парадигмы  о </a:t>
            </a:r>
            <a:r>
              <a:rPr lang="ru-RU" sz="3100" b="1" dirty="0" err="1" smtClean="0"/>
              <a:t>биопсихосоциальной</a:t>
            </a:r>
            <a:r>
              <a:rPr lang="ru-RU" sz="3100" b="1" dirty="0" smtClean="0"/>
              <a:t> структуре человека, определяющий </a:t>
            </a:r>
            <a:r>
              <a:rPr lang="ru-RU" sz="3100" b="1" dirty="0" smtClean="0">
                <a:solidFill>
                  <a:srgbClr val="FF0000"/>
                </a:solidFill>
              </a:rPr>
              <a:t>духовность, </a:t>
            </a:r>
            <a:r>
              <a:rPr lang="ru-RU" sz="3100" b="1" dirty="0" smtClean="0"/>
              <a:t> </a:t>
            </a:r>
            <a:r>
              <a:rPr lang="ru-RU" sz="3100" b="1" dirty="0" smtClean="0">
                <a:solidFill>
                  <a:srgbClr val="FF0000"/>
                </a:solidFill>
              </a:rPr>
              <a:t>иерархию ценностей и приоритеты деятельности</a:t>
            </a:r>
            <a:r>
              <a:rPr lang="ru-RU" sz="3100" b="1" dirty="0" smtClean="0"/>
              <a:t>,  и способов информационных воздействий  на их формирование 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5991225"/>
            <a:ext cx="9144000" cy="85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00750"/>
            <a:ext cx="879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688" y="5991225"/>
            <a:ext cx="1357312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TextBox 6"/>
          <p:cNvSpPr txBox="1">
            <a:spLocks noChangeArrowheads="1"/>
          </p:cNvSpPr>
          <p:nvPr/>
        </p:nvSpPr>
        <p:spPr bwMode="auto">
          <a:xfrm>
            <a:off x="1928813" y="6134100"/>
            <a:ext cx="53578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solidFill>
                  <a:srgbClr val="C00000"/>
                </a:solidFill>
                <a:cs typeface="Arial" charset="0"/>
              </a:rPr>
              <a:t>ГБОУ ДПО «Казанская государственная медицинская академия Минздрава России»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214313" y="142875"/>
            <a:ext cx="8715375" cy="857250"/>
          </a:xfrm>
        </p:spPr>
        <p:txBody>
          <a:bodyPr/>
          <a:lstStyle/>
          <a:p>
            <a:r>
              <a:rPr lang="ru-RU" sz="2500" b="1" smtClean="0">
                <a:solidFill>
                  <a:srgbClr val="FF0000"/>
                </a:solidFill>
              </a:rPr>
              <a:t>Методика самозащиты от деструктивных информационных воздействий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214438"/>
            <a:ext cx="5786437" cy="4525962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/>
              <a:t>1 этап - </a:t>
            </a:r>
            <a:r>
              <a:rPr lang="ru-RU" sz="2400" b="1" dirty="0" smtClean="0">
                <a:solidFill>
                  <a:srgbClr val="FF0000"/>
                </a:solidFill>
              </a:rPr>
              <a:t>ценностный</a:t>
            </a:r>
            <a:r>
              <a:rPr lang="ru-RU" sz="2400" b="1" dirty="0" smtClean="0"/>
              <a:t>, определяющий приоритетность  направления человека  на  биологические, социальные или духовные потребности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/>
              <a:t> 2 этап - </a:t>
            </a:r>
            <a:r>
              <a:rPr lang="ru-RU" sz="2400" b="1" dirty="0" smtClean="0">
                <a:solidFill>
                  <a:srgbClr val="FF0000"/>
                </a:solidFill>
              </a:rPr>
              <a:t>социально-психологический</a:t>
            </a:r>
            <a:r>
              <a:rPr lang="ru-RU" sz="2400" b="1" dirty="0" smtClean="0"/>
              <a:t>, определяющий предлагающуюся стратегию поведения по классификации </a:t>
            </a:r>
            <a:r>
              <a:rPr lang="ru-RU" sz="2400" b="1" dirty="0" err="1" smtClean="0"/>
              <a:t>Хайма</a:t>
            </a:r>
            <a:endParaRPr lang="ru-RU" sz="24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/>
              <a:t>3 этап – </a:t>
            </a:r>
            <a:r>
              <a:rPr lang="ru-RU" sz="2400" b="1" dirty="0" smtClean="0">
                <a:solidFill>
                  <a:srgbClr val="FF0000"/>
                </a:solidFill>
              </a:rPr>
              <a:t>медицинский</a:t>
            </a:r>
            <a:r>
              <a:rPr lang="ru-RU" sz="2400" b="1" dirty="0" smtClean="0"/>
              <a:t>, квалифицирующий патогенетический механизм и клинический вариант психического или поведенческого расстройства, которое представлено в теле-сюжете, песне, фильме, спектакле и др.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5991225"/>
            <a:ext cx="9144000" cy="85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00750"/>
            <a:ext cx="879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688" y="5991225"/>
            <a:ext cx="1357312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TextBox 6"/>
          <p:cNvSpPr txBox="1">
            <a:spLocks noChangeArrowheads="1"/>
          </p:cNvSpPr>
          <p:nvPr/>
        </p:nvSpPr>
        <p:spPr bwMode="auto">
          <a:xfrm>
            <a:off x="1928813" y="6134100"/>
            <a:ext cx="53578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solidFill>
                  <a:srgbClr val="C00000"/>
                </a:solidFill>
                <a:cs typeface="Arial" charset="0"/>
              </a:rPr>
              <a:t>ГБОУ ДПО «Казанская государственная медицинская академия Минздрава России»</a:t>
            </a:r>
          </a:p>
        </p:txBody>
      </p:sp>
      <p:pic>
        <p:nvPicPr>
          <p:cNvPr id="3076" name="Picture 4" descr="http://blog.intelekto.ru/wp-content/uploads/2012/01/2724966.jpg"/>
          <p:cNvPicPr>
            <a:picLocks noChangeAspect="1" noChangeArrowheads="1"/>
          </p:cNvPicPr>
          <p:nvPr/>
        </p:nvPicPr>
        <p:blipFill>
          <a:blip r:embed="rId4"/>
          <a:srcRect l="10714" b="7000"/>
          <a:stretch>
            <a:fillRect/>
          </a:stretch>
        </p:blipFill>
        <p:spPr bwMode="auto">
          <a:xfrm>
            <a:off x="5572132" y="1285860"/>
            <a:ext cx="3571868" cy="3786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285750" y="0"/>
            <a:ext cx="86439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/>
                </a:solidFill>
                <a:latin typeface="+mn-lt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chemeClr val="tx2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chemeClr val="tx2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chemeClr val="tx2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chemeClr val="tx2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</a:rPr>
              <a:t> </a:t>
            </a:r>
            <a:endParaRPr lang="ru-RU" sz="2500" b="1" dirty="0">
              <a:solidFill>
                <a:srgbClr val="FF0000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028" name="Oval 4"/>
          <p:cNvSpPr>
            <a:spLocks noChangeArrowheads="1"/>
          </p:cNvSpPr>
          <p:nvPr/>
        </p:nvSpPr>
        <p:spPr bwMode="auto">
          <a:xfrm>
            <a:off x="3714750" y="1571625"/>
            <a:ext cx="3214688" cy="3000375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3200" b="1">
              <a:solidFill>
                <a:schemeClr val="accent2"/>
              </a:solidFill>
              <a:latin typeface="Tahoma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3200">
              <a:latin typeface="Tahoma" pitchFamily="34" charset="0"/>
            </a:endParaRPr>
          </a:p>
        </p:txBody>
      </p: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4143375" y="2057400"/>
            <a:ext cx="2319338" cy="2085975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0099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1030" name="Oval 6"/>
          <p:cNvSpPr>
            <a:spLocks noChangeArrowheads="1"/>
          </p:cNvSpPr>
          <p:nvPr/>
        </p:nvSpPr>
        <p:spPr bwMode="auto">
          <a:xfrm>
            <a:off x="4572000" y="2471738"/>
            <a:ext cx="1490663" cy="1243012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5000625" y="1643063"/>
            <a:ext cx="739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</a:rPr>
              <a:t>дух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4786313" y="2071688"/>
            <a:ext cx="1073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Times New Roman" pitchFamily="18" charset="0"/>
              </a:rPr>
              <a:t>социум</a:t>
            </a: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4873625" y="2828925"/>
            <a:ext cx="722313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</a:rPr>
              <a:t>тело</a:t>
            </a:r>
          </a:p>
        </p:txBody>
      </p:sp>
      <p:graphicFrame>
        <p:nvGraphicFramePr>
          <p:cNvPr id="1026" name="Диаграмма 21"/>
          <p:cNvGraphicFramePr>
            <a:graphicFrameLocks/>
          </p:cNvGraphicFramePr>
          <p:nvPr/>
        </p:nvGraphicFramePr>
        <p:xfrm>
          <a:off x="357188" y="1285875"/>
          <a:ext cx="1447800" cy="1524000"/>
        </p:xfrm>
        <a:graphic>
          <a:graphicData uri="http://schemas.openxmlformats.org/presentationml/2006/ole">
            <p:oleObj spid="_x0000_s1026" r:id="rId3" imgW="1444877" imgH="1524132" progId="Excel.Sheet.8">
              <p:embed/>
            </p:oleObj>
          </a:graphicData>
        </a:graphic>
      </p:graphicFrame>
      <p:grpSp>
        <p:nvGrpSpPr>
          <p:cNvPr id="1034" name="Группа 34"/>
          <p:cNvGrpSpPr>
            <a:grpSpLocks/>
          </p:cNvGrpSpPr>
          <p:nvPr/>
        </p:nvGrpSpPr>
        <p:grpSpPr bwMode="auto">
          <a:xfrm>
            <a:off x="500063" y="2857500"/>
            <a:ext cx="963612" cy="1033463"/>
            <a:chOff x="3000364" y="3482790"/>
            <a:chExt cx="1428760" cy="1500198"/>
          </a:xfrm>
        </p:grpSpPr>
        <p:grpSp>
          <p:nvGrpSpPr>
            <p:cNvPr id="1046" name="Группа 33"/>
            <p:cNvGrpSpPr>
              <a:grpSpLocks/>
            </p:cNvGrpSpPr>
            <p:nvPr/>
          </p:nvGrpSpPr>
          <p:grpSpPr bwMode="auto">
            <a:xfrm>
              <a:off x="3000364" y="3482790"/>
              <a:ext cx="1428760" cy="999568"/>
              <a:chOff x="3000364" y="3482790"/>
              <a:chExt cx="1428760" cy="999568"/>
            </a:xfrm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3000364" y="3482790"/>
                <a:ext cx="1428760" cy="500066"/>
              </a:xfrm>
              <a:prstGeom prst="rect">
                <a:avLst/>
              </a:prstGeom>
              <a:solidFill>
                <a:srgbClr val="FF99CC"/>
              </a:solidFill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400" b="1"/>
              </a:p>
            </p:txBody>
          </p:sp>
          <p:sp>
            <p:nvSpPr>
              <p:cNvPr id="25" name="Прямоугольник 24"/>
              <p:cNvSpPr/>
              <p:nvPr/>
            </p:nvSpPr>
            <p:spPr>
              <a:xfrm>
                <a:off x="3000364" y="3982856"/>
                <a:ext cx="1428760" cy="500065"/>
              </a:xfrm>
              <a:prstGeom prst="rect">
                <a:avLst/>
              </a:prstGeom>
              <a:solidFill>
                <a:srgbClr val="99FFCC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400" b="1"/>
              </a:p>
            </p:txBody>
          </p:sp>
        </p:grpSp>
        <p:sp>
          <p:nvSpPr>
            <p:cNvPr id="27" name="Прямоугольник 26"/>
            <p:cNvSpPr/>
            <p:nvPr/>
          </p:nvSpPr>
          <p:spPr>
            <a:xfrm>
              <a:off x="3000364" y="4482922"/>
              <a:ext cx="1428760" cy="500066"/>
            </a:xfrm>
            <a:prstGeom prst="rect">
              <a:avLst/>
            </a:prstGeom>
            <a:solidFill>
              <a:srgbClr val="00FFFF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b="1"/>
            </a:p>
          </p:txBody>
        </p:sp>
      </p:grpSp>
      <p:grpSp>
        <p:nvGrpSpPr>
          <p:cNvPr id="1035" name="Группа 32"/>
          <p:cNvGrpSpPr>
            <a:grpSpLocks/>
          </p:cNvGrpSpPr>
          <p:nvPr/>
        </p:nvGrpSpPr>
        <p:grpSpPr bwMode="auto">
          <a:xfrm>
            <a:off x="428625" y="4143375"/>
            <a:ext cx="1084263" cy="928688"/>
            <a:chOff x="4714876" y="3500438"/>
            <a:chExt cx="1857388" cy="1500198"/>
          </a:xfrm>
        </p:grpSpPr>
        <p:grpSp>
          <p:nvGrpSpPr>
            <p:cNvPr id="1042" name="Группа 31"/>
            <p:cNvGrpSpPr>
              <a:grpSpLocks/>
            </p:cNvGrpSpPr>
            <p:nvPr/>
          </p:nvGrpSpPr>
          <p:grpSpPr bwMode="auto">
            <a:xfrm>
              <a:off x="5000628" y="3500438"/>
              <a:ext cx="1277201" cy="1000132"/>
              <a:chOff x="5000628" y="3500438"/>
              <a:chExt cx="1277201" cy="1000132"/>
            </a:xfrm>
          </p:grpSpPr>
          <p:sp>
            <p:nvSpPr>
              <p:cNvPr id="18" name="Равнобедренный треугольник 17"/>
              <p:cNvSpPr/>
              <p:nvPr/>
            </p:nvSpPr>
            <p:spPr>
              <a:xfrm>
                <a:off x="5285961" y="3500438"/>
                <a:ext cx="715217" cy="571871"/>
              </a:xfrm>
              <a:prstGeom prst="triangle">
                <a:avLst>
                  <a:gd name="adj" fmla="val 50000"/>
                </a:avLst>
              </a:prstGeom>
              <a:solidFill>
                <a:srgbClr val="FF99CC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400" b="1"/>
              </a:p>
            </p:txBody>
          </p:sp>
          <p:sp>
            <p:nvSpPr>
              <p:cNvPr id="19" name="Трапеция 18"/>
              <p:cNvSpPr/>
              <p:nvPr/>
            </p:nvSpPr>
            <p:spPr>
              <a:xfrm>
                <a:off x="5000419" y="4072309"/>
                <a:ext cx="1278143" cy="428261"/>
              </a:xfrm>
              <a:prstGeom prst="trapezoid">
                <a:avLst>
                  <a:gd name="adj" fmla="val 64738"/>
                </a:avLst>
              </a:prstGeom>
              <a:solidFill>
                <a:srgbClr val="99FFCC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400" b="1"/>
              </a:p>
            </p:txBody>
          </p:sp>
        </p:grpSp>
        <p:sp>
          <p:nvSpPr>
            <p:cNvPr id="20" name="Трапеция 19"/>
            <p:cNvSpPr/>
            <p:nvPr/>
          </p:nvSpPr>
          <p:spPr>
            <a:xfrm>
              <a:off x="4714876" y="4498006"/>
              <a:ext cx="1857388" cy="502630"/>
            </a:xfrm>
            <a:prstGeom prst="trapezoid">
              <a:avLst>
                <a:gd name="adj" fmla="val 59043"/>
              </a:avLst>
            </a:prstGeom>
            <a:solidFill>
              <a:srgbClr val="00FFFF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b="1"/>
            </a:p>
          </p:txBody>
        </p:sp>
      </p:grpSp>
      <p:sp>
        <p:nvSpPr>
          <p:cNvPr id="76821" name="Rectangle 21"/>
          <p:cNvSpPr>
            <a:spLocks noChangeArrowheads="1"/>
          </p:cNvSpPr>
          <p:nvPr/>
        </p:nvSpPr>
        <p:spPr bwMode="auto">
          <a:xfrm>
            <a:off x="2071688" y="4786313"/>
            <a:ext cx="68056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Это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критерий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нормативности человека 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5991225"/>
            <a:ext cx="9144000" cy="85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3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000750"/>
            <a:ext cx="879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86688" y="5991225"/>
            <a:ext cx="1357312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0" name="TextBox 25"/>
          <p:cNvSpPr txBox="1">
            <a:spLocks noChangeArrowheads="1"/>
          </p:cNvSpPr>
          <p:nvPr/>
        </p:nvSpPr>
        <p:spPr bwMode="auto">
          <a:xfrm>
            <a:off x="1928813" y="6134100"/>
            <a:ext cx="53578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solidFill>
                  <a:srgbClr val="C00000"/>
                </a:solidFill>
                <a:cs typeface="Arial" charset="0"/>
              </a:rPr>
              <a:t>ГБОУ ДПО «Казанская государственная медицинская академия Минздрава России»</a:t>
            </a:r>
          </a:p>
        </p:txBody>
      </p:sp>
      <p:sp>
        <p:nvSpPr>
          <p:cNvPr id="1041" name="Прямоугольник 27"/>
          <p:cNvSpPr>
            <a:spLocks noChangeArrowheads="1"/>
          </p:cNvSpPr>
          <p:nvPr/>
        </p:nvSpPr>
        <p:spPr bwMode="auto">
          <a:xfrm>
            <a:off x="571500" y="214313"/>
            <a:ext cx="8215313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  <a:latin typeface="Calibri" pitchFamily="34" charset="0"/>
              </a:rPr>
              <a:t>Ценностный этап. </a:t>
            </a:r>
            <a:br>
              <a:rPr lang="ru-RU" sz="2000" b="1">
                <a:solidFill>
                  <a:srgbClr val="FF0000"/>
                </a:solidFill>
                <a:latin typeface="Calibri" pitchFamily="34" charset="0"/>
              </a:rPr>
            </a:br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Современная триединая био-психо-социальная модель человека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0"/>
            <a:ext cx="8643937" cy="785813"/>
          </a:xfrm>
        </p:spPr>
        <p:txBody>
          <a:bodyPr rtlCol="0">
            <a:normAutofit/>
          </a:bodyPr>
          <a:lstStyle/>
          <a:p>
            <a:pPr fontAlgn="auto">
              <a:lnSpc>
                <a:spcPct val="70000"/>
              </a:lnSpc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2 этап - поведенческий, определяет стратегию поведения по Классификации стратегий </a:t>
            </a:r>
            <a:r>
              <a:rPr lang="ru-RU" sz="2400" b="1" dirty="0" err="1" smtClean="0">
                <a:solidFill>
                  <a:srgbClr val="FF0000"/>
                </a:solidFill>
                <a:latin typeface="+mn-lt"/>
              </a:rPr>
              <a:t>совладания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+mn-lt"/>
              </a:rPr>
              <a:t>Хайма</a:t>
            </a:r>
            <a:endParaRPr lang="ru-RU" sz="2400" b="1" dirty="0" smtClean="0">
              <a:solidFill>
                <a:srgbClr val="FF0000"/>
              </a:solidFill>
              <a:latin typeface="+mn-lt"/>
            </a:endParaRPr>
          </a:p>
        </p:txBody>
      </p:sp>
      <p:grpSp>
        <p:nvGrpSpPr>
          <p:cNvPr id="39938" name="Group 305"/>
          <p:cNvGrpSpPr>
            <a:grpSpLocks/>
          </p:cNvGrpSpPr>
          <p:nvPr/>
        </p:nvGrpSpPr>
        <p:grpSpPr bwMode="auto">
          <a:xfrm>
            <a:off x="114300" y="762000"/>
            <a:ext cx="8915400" cy="5867400"/>
            <a:chOff x="-3" y="-3"/>
            <a:chExt cx="5196" cy="8262"/>
          </a:xfrm>
        </p:grpSpPr>
        <p:grpSp>
          <p:nvGrpSpPr>
            <p:cNvPr id="39939" name="Group 303"/>
            <p:cNvGrpSpPr>
              <a:grpSpLocks/>
            </p:cNvGrpSpPr>
            <p:nvPr/>
          </p:nvGrpSpPr>
          <p:grpSpPr bwMode="auto">
            <a:xfrm>
              <a:off x="0" y="0"/>
              <a:ext cx="5190" cy="8256"/>
              <a:chOff x="0" y="0"/>
              <a:chExt cx="5190" cy="8256"/>
            </a:xfrm>
          </p:grpSpPr>
          <p:grpSp>
            <p:nvGrpSpPr>
              <p:cNvPr id="39941" name="Group 172"/>
              <p:cNvGrpSpPr>
                <a:grpSpLocks/>
              </p:cNvGrpSpPr>
              <p:nvPr/>
            </p:nvGrpSpPr>
            <p:grpSpPr bwMode="auto">
              <a:xfrm>
                <a:off x="0" y="0"/>
                <a:ext cx="1794" cy="672"/>
                <a:chOff x="0" y="0"/>
                <a:chExt cx="1794" cy="672"/>
              </a:xfrm>
            </p:grpSpPr>
            <p:sp>
              <p:nvSpPr>
                <p:cNvPr id="40107" name="Rectangle 135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1708" cy="6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600" b="1">
                      <a:solidFill>
                        <a:srgbClr val="000066"/>
                      </a:solidFill>
                      <a:latin typeface="Calibri" pitchFamily="34" charset="0"/>
                    </a:rPr>
                    <a:t>Когнитивные</a:t>
                  </a:r>
                  <a:endParaRPr lang="ru-RU" sz="1600" b="1">
                    <a:solidFill>
                      <a:srgbClr val="000066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0108" name="Rectangle 17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794" cy="6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</p:grpSp>
          <p:grpSp>
            <p:nvGrpSpPr>
              <p:cNvPr id="39942" name="Group 174"/>
              <p:cNvGrpSpPr>
                <a:grpSpLocks/>
              </p:cNvGrpSpPr>
              <p:nvPr/>
            </p:nvGrpSpPr>
            <p:grpSpPr bwMode="auto">
              <a:xfrm>
                <a:off x="1794" y="0"/>
                <a:ext cx="1705" cy="672"/>
                <a:chOff x="1794" y="0"/>
                <a:chExt cx="1705" cy="672"/>
              </a:xfrm>
            </p:grpSpPr>
            <p:sp>
              <p:nvSpPr>
                <p:cNvPr id="40105" name="Rectangle 136"/>
                <p:cNvSpPr>
                  <a:spLocks noChangeArrowheads="1"/>
                </p:cNvSpPr>
                <p:nvPr/>
              </p:nvSpPr>
              <p:spPr bwMode="auto">
                <a:xfrm>
                  <a:off x="1837" y="0"/>
                  <a:ext cx="1619" cy="6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ru-RU" sz="1600" b="1">
                      <a:solidFill>
                        <a:srgbClr val="000066"/>
                      </a:solidFill>
                      <a:latin typeface="Calibri" pitchFamily="34" charset="0"/>
                    </a:rPr>
                    <a:t>Эмоциональные</a:t>
                  </a:r>
                  <a:endParaRPr lang="ru-RU" sz="1600" b="1">
                    <a:solidFill>
                      <a:srgbClr val="000066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0106" name="Rectangle 173"/>
                <p:cNvSpPr>
                  <a:spLocks noChangeArrowheads="1"/>
                </p:cNvSpPr>
                <p:nvPr/>
              </p:nvSpPr>
              <p:spPr bwMode="auto">
                <a:xfrm>
                  <a:off x="1794" y="0"/>
                  <a:ext cx="1705" cy="6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</p:grpSp>
          <p:grpSp>
            <p:nvGrpSpPr>
              <p:cNvPr id="39943" name="Group 176"/>
              <p:cNvGrpSpPr>
                <a:grpSpLocks/>
              </p:cNvGrpSpPr>
              <p:nvPr/>
            </p:nvGrpSpPr>
            <p:grpSpPr bwMode="auto">
              <a:xfrm>
                <a:off x="3499" y="0"/>
                <a:ext cx="1691" cy="672"/>
                <a:chOff x="3499" y="0"/>
                <a:chExt cx="1691" cy="672"/>
              </a:xfrm>
            </p:grpSpPr>
            <p:sp>
              <p:nvSpPr>
                <p:cNvPr id="40103" name="Rectangle 137"/>
                <p:cNvSpPr>
                  <a:spLocks noChangeArrowheads="1"/>
                </p:cNvSpPr>
                <p:nvPr/>
              </p:nvSpPr>
              <p:spPr bwMode="auto">
                <a:xfrm>
                  <a:off x="3542" y="0"/>
                  <a:ext cx="1605" cy="6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600" b="1">
                      <a:solidFill>
                        <a:srgbClr val="000066"/>
                      </a:solidFill>
                      <a:latin typeface="Calibri" pitchFamily="34" charset="0"/>
                    </a:rPr>
                    <a:t>Поведенческие</a:t>
                  </a:r>
                  <a:endParaRPr lang="ru-RU" sz="1600" b="1">
                    <a:solidFill>
                      <a:srgbClr val="000066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0104" name="Rectangle 175"/>
                <p:cNvSpPr>
                  <a:spLocks noChangeArrowheads="1"/>
                </p:cNvSpPr>
                <p:nvPr/>
              </p:nvSpPr>
              <p:spPr bwMode="auto">
                <a:xfrm>
                  <a:off x="3499" y="0"/>
                  <a:ext cx="1691" cy="6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</p:grpSp>
          <p:grpSp>
            <p:nvGrpSpPr>
              <p:cNvPr id="39944" name="Group 178"/>
              <p:cNvGrpSpPr>
                <a:grpSpLocks/>
              </p:cNvGrpSpPr>
              <p:nvPr/>
            </p:nvGrpSpPr>
            <p:grpSpPr bwMode="auto">
              <a:xfrm>
                <a:off x="0" y="672"/>
                <a:ext cx="5190" cy="480"/>
                <a:chOff x="0" y="672"/>
                <a:chExt cx="5190" cy="480"/>
              </a:xfrm>
            </p:grpSpPr>
            <p:sp>
              <p:nvSpPr>
                <p:cNvPr id="40101" name="Rectangle 138"/>
                <p:cNvSpPr>
                  <a:spLocks noChangeArrowheads="1"/>
                </p:cNvSpPr>
                <p:nvPr/>
              </p:nvSpPr>
              <p:spPr bwMode="auto">
                <a:xfrm>
                  <a:off x="43" y="672"/>
                  <a:ext cx="5104" cy="4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600" b="1" i="1">
                      <a:solidFill>
                        <a:srgbClr val="000066"/>
                      </a:solidFill>
                      <a:latin typeface="Calibri" pitchFamily="34" charset="0"/>
                    </a:rPr>
                    <a:t>Адаптивные</a:t>
                  </a:r>
                  <a:endParaRPr lang="ru-RU" sz="1600" b="1">
                    <a:solidFill>
                      <a:srgbClr val="000066"/>
                    </a:solidFill>
                    <a:latin typeface="Courier New" pitchFamily="49" charset="0"/>
                    <a:cs typeface="Courier New" pitchFamily="49" charset="0"/>
                  </a:endParaRPr>
                </a:p>
                <a:p>
                  <a:pPr algn="ctr" eaLnBrk="0" hangingPunct="0"/>
                  <a:endParaRPr lang="ru-RU" sz="1600" b="1">
                    <a:latin typeface="Times New Roman" pitchFamily="18" charset="0"/>
                  </a:endParaRPr>
                </a:p>
              </p:txBody>
            </p:sp>
            <p:sp>
              <p:nvSpPr>
                <p:cNvPr id="40102" name="Rectangle 177"/>
                <p:cNvSpPr>
                  <a:spLocks noChangeArrowheads="1"/>
                </p:cNvSpPr>
                <p:nvPr/>
              </p:nvSpPr>
              <p:spPr bwMode="auto">
                <a:xfrm>
                  <a:off x="0" y="672"/>
                  <a:ext cx="5190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</p:grpSp>
          <p:grpSp>
            <p:nvGrpSpPr>
              <p:cNvPr id="39945" name="Group 182"/>
              <p:cNvGrpSpPr>
                <a:grpSpLocks/>
              </p:cNvGrpSpPr>
              <p:nvPr/>
            </p:nvGrpSpPr>
            <p:grpSpPr bwMode="auto">
              <a:xfrm>
                <a:off x="0" y="1152"/>
                <a:ext cx="1794" cy="864"/>
                <a:chOff x="0" y="1152"/>
                <a:chExt cx="1794" cy="864"/>
              </a:xfrm>
            </p:grpSpPr>
            <p:sp>
              <p:nvSpPr>
                <p:cNvPr id="40097" name="Rectangle 181"/>
                <p:cNvSpPr>
                  <a:spLocks noChangeArrowheads="1"/>
                </p:cNvSpPr>
                <p:nvPr/>
              </p:nvSpPr>
              <p:spPr bwMode="auto">
                <a:xfrm>
                  <a:off x="0" y="1152"/>
                  <a:ext cx="1794" cy="864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98" name="Group 180"/>
                <p:cNvGrpSpPr>
                  <a:grpSpLocks/>
                </p:cNvGrpSpPr>
                <p:nvPr/>
              </p:nvGrpSpPr>
              <p:grpSpPr bwMode="auto">
                <a:xfrm>
                  <a:off x="0" y="1152"/>
                  <a:ext cx="1794" cy="864"/>
                  <a:chOff x="0" y="1152"/>
                  <a:chExt cx="1794" cy="864"/>
                </a:xfrm>
              </p:grpSpPr>
              <p:sp>
                <p:nvSpPr>
                  <p:cNvPr id="40099" name="Rectangle 139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1152"/>
                    <a:ext cx="1708" cy="864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Установка собственной ценности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100" name="Rectangle 17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152"/>
                    <a:ext cx="1794" cy="864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46" name="Group 186"/>
              <p:cNvGrpSpPr>
                <a:grpSpLocks/>
              </p:cNvGrpSpPr>
              <p:nvPr/>
            </p:nvGrpSpPr>
            <p:grpSpPr bwMode="auto">
              <a:xfrm>
                <a:off x="1794" y="1152"/>
                <a:ext cx="1705" cy="864"/>
                <a:chOff x="1794" y="1152"/>
                <a:chExt cx="1705" cy="864"/>
              </a:xfrm>
            </p:grpSpPr>
            <p:sp>
              <p:nvSpPr>
                <p:cNvPr id="40093" name="Rectangle 185"/>
                <p:cNvSpPr>
                  <a:spLocks noChangeArrowheads="1"/>
                </p:cNvSpPr>
                <p:nvPr/>
              </p:nvSpPr>
              <p:spPr bwMode="auto">
                <a:xfrm>
                  <a:off x="1794" y="1152"/>
                  <a:ext cx="1705" cy="864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94" name="Group 184"/>
                <p:cNvGrpSpPr>
                  <a:grpSpLocks/>
                </p:cNvGrpSpPr>
                <p:nvPr/>
              </p:nvGrpSpPr>
              <p:grpSpPr bwMode="auto">
                <a:xfrm>
                  <a:off x="1794" y="1152"/>
                  <a:ext cx="1705" cy="864"/>
                  <a:chOff x="1794" y="1152"/>
                  <a:chExt cx="1705" cy="864"/>
                </a:xfrm>
              </p:grpSpPr>
              <p:sp>
                <p:nvSpPr>
                  <p:cNvPr id="40095" name="Rectangle 140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1152"/>
                    <a:ext cx="1619" cy="864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Протест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96" name="Rectangle 183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1152"/>
                    <a:ext cx="1705" cy="864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47" name="Group 190"/>
              <p:cNvGrpSpPr>
                <a:grpSpLocks/>
              </p:cNvGrpSpPr>
              <p:nvPr/>
            </p:nvGrpSpPr>
            <p:grpSpPr bwMode="auto">
              <a:xfrm>
                <a:off x="3499" y="1152"/>
                <a:ext cx="1691" cy="864"/>
                <a:chOff x="3499" y="1152"/>
                <a:chExt cx="1691" cy="864"/>
              </a:xfrm>
            </p:grpSpPr>
            <p:sp>
              <p:nvSpPr>
                <p:cNvPr id="40089" name="Rectangle 189"/>
                <p:cNvSpPr>
                  <a:spLocks noChangeArrowheads="1"/>
                </p:cNvSpPr>
                <p:nvPr/>
              </p:nvSpPr>
              <p:spPr bwMode="auto">
                <a:xfrm>
                  <a:off x="3499" y="1152"/>
                  <a:ext cx="1691" cy="864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90" name="Group 188"/>
                <p:cNvGrpSpPr>
                  <a:grpSpLocks/>
                </p:cNvGrpSpPr>
                <p:nvPr/>
              </p:nvGrpSpPr>
              <p:grpSpPr bwMode="auto">
                <a:xfrm>
                  <a:off x="3499" y="1152"/>
                  <a:ext cx="1691" cy="864"/>
                  <a:chOff x="3499" y="1152"/>
                  <a:chExt cx="1691" cy="864"/>
                </a:xfrm>
              </p:grpSpPr>
              <p:sp>
                <p:nvSpPr>
                  <p:cNvPr id="40091" name="Rectangle 141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1152"/>
                    <a:ext cx="1605" cy="864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Сотрудничество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92" name="Rectangle 187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1152"/>
                    <a:ext cx="1691" cy="864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48" name="Group 194"/>
              <p:cNvGrpSpPr>
                <a:grpSpLocks/>
              </p:cNvGrpSpPr>
              <p:nvPr/>
            </p:nvGrpSpPr>
            <p:grpSpPr bwMode="auto">
              <a:xfrm>
                <a:off x="0" y="2016"/>
                <a:ext cx="1794" cy="480"/>
                <a:chOff x="0" y="2016"/>
                <a:chExt cx="1794" cy="480"/>
              </a:xfrm>
            </p:grpSpPr>
            <p:sp>
              <p:nvSpPr>
                <p:cNvPr id="40085" name="Rectangle 193"/>
                <p:cNvSpPr>
                  <a:spLocks noChangeArrowheads="1"/>
                </p:cNvSpPr>
                <p:nvPr/>
              </p:nvSpPr>
              <p:spPr bwMode="auto">
                <a:xfrm>
                  <a:off x="0" y="2016"/>
                  <a:ext cx="1794" cy="48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86" name="Group 192"/>
                <p:cNvGrpSpPr>
                  <a:grpSpLocks/>
                </p:cNvGrpSpPr>
                <p:nvPr/>
              </p:nvGrpSpPr>
              <p:grpSpPr bwMode="auto">
                <a:xfrm>
                  <a:off x="0" y="2016"/>
                  <a:ext cx="1794" cy="480"/>
                  <a:chOff x="0" y="2016"/>
                  <a:chExt cx="1794" cy="480"/>
                </a:xfrm>
              </p:grpSpPr>
              <p:sp>
                <p:nvSpPr>
                  <p:cNvPr id="40087" name="Rectangle 142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2016"/>
                    <a:ext cx="1708" cy="480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Проблемный анализ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88" name="Rectangle 19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016"/>
                    <a:ext cx="1794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49" name="Group 198"/>
              <p:cNvGrpSpPr>
                <a:grpSpLocks/>
              </p:cNvGrpSpPr>
              <p:nvPr/>
            </p:nvGrpSpPr>
            <p:grpSpPr bwMode="auto">
              <a:xfrm>
                <a:off x="1794" y="2016"/>
                <a:ext cx="1705" cy="480"/>
                <a:chOff x="1794" y="2016"/>
                <a:chExt cx="1705" cy="480"/>
              </a:xfrm>
            </p:grpSpPr>
            <p:sp>
              <p:nvSpPr>
                <p:cNvPr id="40081" name="Rectangle 197"/>
                <p:cNvSpPr>
                  <a:spLocks noChangeArrowheads="1"/>
                </p:cNvSpPr>
                <p:nvPr/>
              </p:nvSpPr>
              <p:spPr bwMode="auto">
                <a:xfrm>
                  <a:off x="1794" y="2016"/>
                  <a:ext cx="1705" cy="48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82" name="Group 196"/>
                <p:cNvGrpSpPr>
                  <a:grpSpLocks/>
                </p:cNvGrpSpPr>
                <p:nvPr/>
              </p:nvGrpSpPr>
              <p:grpSpPr bwMode="auto">
                <a:xfrm>
                  <a:off x="1794" y="2016"/>
                  <a:ext cx="1705" cy="480"/>
                  <a:chOff x="1794" y="2016"/>
                  <a:chExt cx="1705" cy="480"/>
                </a:xfrm>
              </p:grpSpPr>
              <p:sp>
                <p:nvSpPr>
                  <p:cNvPr id="40083" name="Rectangle 143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2016"/>
                    <a:ext cx="1619" cy="480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Оптимизм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84" name="Rectangle 195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2016"/>
                    <a:ext cx="1705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50" name="Group 202"/>
              <p:cNvGrpSpPr>
                <a:grpSpLocks/>
              </p:cNvGrpSpPr>
              <p:nvPr/>
            </p:nvGrpSpPr>
            <p:grpSpPr bwMode="auto">
              <a:xfrm>
                <a:off x="3499" y="2016"/>
                <a:ext cx="1691" cy="480"/>
                <a:chOff x="3499" y="2016"/>
                <a:chExt cx="1691" cy="480"/>
              </a:xfrm>
            </p:grpSpPr>
            <p:sp>
              <p:nvSpPr>
                <p:cNvPr id="40077" name="Rectangle 201"/>
                <p:cNvSpPr>
                  <a:spLocks noChangeArrowheads="1"/>
                </p:cNvSpPr>
                <p:nvPr/>
              </p:nvSpPr>
              <p:spPr bwMode="auto">
                <a:xfrm>
                  <a:off x="3499" y="2016"/>
                  <a:ext cx="1691" cy="48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78" name="Group 200"/>
                <p:cNvGrpSpPr>
                  <a:grpSpLocks/>
                </p:cNvGrpSpPr>
                <p:nvPr/>
              </p:nvGrpSpPr>
              <p:grpSpPr bwMode="auto">
                <a:xfrm>
                  <a:off x="3499" y="2016"/>
                  <a:ext cx="1691" cy="480"/>
                  <a:chOff x="3499" y="2016"/>
                  <a:chExt cx="1691" cy="480"/>
                </a:xfrm>
              </p:grpSpPr>
              <p:sp>
                <p:nvSpPr>
                  <p:cNvPr id="40079" name="Rectangle 144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2016"/>
                    <a:ext cx="1605" cy="480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Альтруизм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80" name="Rectangle 199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2016"/>
                    <a:ext cx="1691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51" name="Group 206"/>
              <p:cNvGrpSpPr>
                <a:grpSpLocks/>
              </p:cNvGrpSpPr>
              <p:nvPr/>
            </p:nvGrpSpPr>
            <p:grpSpPr bwMode="auto">
              <a:xfrm>
                <a:off x="0" y="2496"/>
                <a:ext cx="1794" cy="672"/>
                <a:chOff x="0" y="2496"/>
                <a:chExt cx="1794" cy="672"/>
              </a:xfrm>
            </p:grpSpPr>
            <p:sp>
              <p:nvSpPr>
                <p:cNvPr id="40073" name="Rectangle 205"/>
                <p:cNvSpPr>
                  <a:spLocks noChangeArrowheads="1"/>
                </p:cNvSpPr>
                <p:nvPr/>
              </p:nvSpPr>
              <p:spPr bwMode="auto">
                <a:xfrm>
                  <a:off x="0" y="2496"/>
                  <a:ext cx="1794" cy="672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74" name="Group 204"/>
                <p:cNvGrpSpPr>
                  <a:grpSpLocks/>
                </p:cNvGrpSpPr>
                <p:nvPr/>
              </p:nvGrpSpPr>
              <p:grpSpPr bwMode="auto">
                <a:xfrm>
                  <a:off x="0" y="2496"/>
                  <a:ext cx="1794" cy="672"/>
                  <a:chOff x="0" y="2496"/>
                  <a:chExt cx="1794" cy="672"/>
                </a:xfrm>
              </p:grpSpPr>
              <p:sp>
                <p:nvSpPr>
                  <p:cNvPr id="40075" name="Rectangle 145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2496"/>
                    <a:ext cx="1708" cy="672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Сохранение самообладания</a:t>
                    </a:r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76" name="Rectangle 20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496"/>
                    <a:ext cx="1794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52" name="Group 210"/>
              <p:cNvGrpSpPr>
                <a:grpSpLocks/>
              </p:cNvGrpSpPr>
              <p:nvPr/>
            </p:nvGrpSpPr>
            <p:grpSpPr bwMode="auto">
              <a:xfrm>
                <a:off x="1794" y="2496"/>
                <a:ext cx="1705" cy="672"/>
                <a:chOff x="1794" y="2496"/>
                <a:chExt cx="1705" cy="672"/>
              </a:xfrm>
            </p:grpSpPr>
            <p:sp>
              <p:nvSpPr>
                <p:cNvPr id="40069" name="Rectangle 209"/>
                <p:cNvSpPr>
                  <a:spLocks noChangeArrowheads="1"/>
                </p:cNvSpPr>
                <p:nvPr/>
              </p:nvSpPr>
              <p:spPr bwMode="auto">
                <a:xfrm>
                  <a:off x="1794" y="2496"/>
                  <a:ext cx="1705" cy="672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70" name="Group 208"/>
                <p:cNvGrpSpPr>
                  <a:grpSpLocks/>
                </p:cNvGrpSpPr>
                <p:nvPr/>
              </p:nvGrpSpPr>
              <p:grpSpPr bwMode="auto">
                <a:xfrm>
                  <a:off x="1794" y="2496"/>
                  <a:ext cx="1705" cy="672"/>
                  <a:chOff x="1794" y="2496"/>
                  <a:chExt cx="1705" cy="672"/>
                </a:xfrm>
              </p:grpSpPr>
              <p:sp>
                <p:nvSpPr>
                  <p:cNvPr id="40071" name="Rectangle 146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2496"/>
                    <a:ext cx="1619" cy="672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latin typeface="Courier New" pitchFamily="49" charset="0"/>
                        <a:cs typeface="Courier New" pitchFamily="49" charset="0"/>
                      </a:rPr>
                      <a:t> </a:t>
                    </a: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72" name="Rectangle 207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2496"/>
                    <a:ext cx="1705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53" name="Group 214"/>
              <p:cNvGrpSpPr>
                <a:grpSpLocks/>
              </p:cNvGrpSpPr>
              <p:nvPr/>
            </p:nvGrpSpPr>
            <p:grpSpPr bwMode="auto">
              <a:xfrm>
                <a:off x="3499" y="2496"/>
                <a:ext cx="1691" cy="672"/>
                <a:chOff x="3499" y="2496"/>
                <a:chExt cx="1691" cy="672"/>
              </a:xfrm>
            </p:grpSpPr>
            <p:sp>
              <p:nvSpPr>
                <p:cNvPr id="40065" name="Rectangle 213"/>
                <p:cNvSpPr>
                  <a:spLocks noChangeArrowheads="1"/>
                </p:cNvSpPr>
                <p:nvPr/>
              </p:nvSpPr>
              <p:spPr bwMode="auto">
                <a:xfrm>
                  <a:off x="3499" y="2496"/>
                  <a:ext cx="1691" cy="672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66" name="Group 212"/>
                <p:cNvGrpSpPr>
                  <a:grpSpLocks/>
                </p:cNvGrpSpPr>
                <p:nvPr/>
              </p:nvGrpSpPr>
              <p:grpSpPr bwMode="auto">
                <a:xfrm>
                  <a:off x="3499" y="2496"/>
                  <a:ext cx="1691" cy="672"/>
                  <a:chOff x="3499" y="2496"/>
                  <a:chExt cx="1691" cy="672"/>
                </a:xfrm>
              </p:grpSpPr>
              <p:sp>
                <p:nvSpPr>
                  <p:cNvPr id="40067" name="Rectangle 147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2496"/>
                    <a:ext cx="1605" cy="672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Обращение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68" name="Rectangle 211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2496"/>
                    <a:ext cx="1691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54" name="Group 216"/>
              <p:cNvGrpSpPr>
                <a:grpSpLocks/>
              </p:cNvGrpSpPr>
              <p:nvPr/>
            </p:nvGrpSpPr>
            <p:grpSpPr bwMode="auto">
              <a:xfrm>
                <a:off x="0" y="3168"/>
                <a:ext cx="5190" cy="480"/>
                <a:chOff x="0" y="3168"/>
                <a:chExt cx="5190" cy="480"/>
              </a:xfrm>
            </p:grpSpPr>
            <p:sp>
              <p:nvSpPr>
                <p:cNvPr id="40063" name="Rectangle 148"/>
                <p:cNvSpPr>
                  <a:spLocks noChangeArrowheads="1"/>
                </p:cNvSpPr>
                <p:nvPr/>
              </p:nvSpPr>
              <p:spPr bwMode="auto">
                <a:xfrm>
                  <a:off x="43" y="3168"/>
                  <a:ext cx="5104" cy="4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600" b="1" i="1">
                      <a:solidFill>
                        <a:srgbClr val="000066"/>
                      </a:solidFill>
                      <a:latin typeface="Calibri" pitchFamily="34" charset="0"/>
                    </a:rPr>
                    <a:t>Относительно адаптивные</a:t>
                  </a:r>
                  <a:endParaRPr lang="ru-RU" sz="1600" b="1">
                    <a:solidFill>
                      <a:srgbClr val="000066"/>
                    </a:solidFill>
                    <a:latin typeface="Courier New" pitchFamily="49" charset="0"/>
                    <a:cs typeface="Courier New" pitchFamily="49" charset="0"/>
                  </a:endParaRPr>
                </a:p>
                <a:p>
                  <a:pPr algn="ctr" eaLnBrk="0" hangingPunct="0"/>
                  <a:endParaRPr lang="ru-RU" sz="1600" b="1">
                    <a:solidFill>
                      <a:srgbClr val="000066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0064" name="Rectangle 215"/>
                <p:cNvSpPr>
                  <a:spLocks noChangeArrowheads="1"/>
                </p:cNvSpPr>
                <p:nvPr/>
              </p:nvSpPr>
              <p:spPr bwMode="auto">
                <a:xfrm>
                  <a:off x="0" y="3168"/>
                  <a:ext cx="5190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</p:grpSp>
          <p:grpSp>
            <p:nvGrpSpPr>
              <p:cNvPr id="39955" name="Group 220"/>
              <p:cNvGrpSpPr>
                <a:grpSpLocks/>
              </p:cNvGrpSpPr>
              <p:nvPr/>
            </p:nvGrpSpPr>
            <p:grpSpPr bwMode="auto">
              <a:xfrm>
                <a:off x="0" y="3648"/>
                <a:ext cx="1794" cy="672"/>
                <a:chOff x="0" y="3648"/>
                <a:chExt cx="1794" cy="672"/>
              </a:xfrm>
            </p:grpSpPr>
            <p:sp>
              <p:nvSpPr>
                <p:cNvPr id="40059" name="Rectangle 219"/>
                <p:cNvSpPr>
                  <a:spLocks noChangeArrowheads="1"/>
                </p:cNvSpPr>
                <p:nvPr/>
              </p:nvSpPr>
              <p:spPr bwMode="auto">
                <a:xfrm>
                  <a:off x="0" y="3648"/>
                  <a:ext cx="1794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60" name="Group 218"/>
                <p:cNvGrpSpPr>
                  <a:grpSpLocks/>
                </p:cNvGrpSpPr>
                <p:nvPr/>
              </p:nvGrpSpPr>
              <p:grpSpPr bwMode="auto">
                <a:xfrm>
                  <a:off x="0" y="3648"/>
                  <a:ext cx="1794" cy="672"/>
                  <a:chOff x="0" y="3648"/>
                  <a:chExt cx="1794" cy="672"/>
                </a:xfrm>
              </p:grpSpPr>
              <p:sp>
                <p:nvSpPr>
                  <p:cNvPr id="40061" name="Rectangle 149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3648"/>
                    <a:ext cx="1708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Придача смысла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62" name="Rectangle 21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3648"/>
                    <a:ext cx="1794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56" name="Group 224"/>
              <p:cNvGrpSpPr>
                <a:grpSpLocks/>
              </p:cNvGrpSpPr>
              <p:nvPr/>
            </p:nvGrpSpPr>
            <p:grpSpPr bwMode="auto">
              <a:xfrm>
                <a:off x="1794" y="3648"/>
                <a:ext cx="1705" cy="672"/>
                <a:chOff x="1794" y="3648"/>
                <a:chExt cx="1705" cy="672"/>
              </a:xfrm>
            </p:grpSpPr>
            <p:sp>
              <p:nvSpPr>
                <p:cNvPr id="40055" name="Rectangle 223"/>
                <p:cNvSpPr>
                  <a:spLocks noChangeArrowheads="1"/>
                </p:cNvSpPr>
                <p:nvPr/>
              </p:nvSpPr>
              <p:spPr bwMode="auto">
                <a:xfrm>
                  <a:off x="1794" y="3648"/>
                  <a:ext cx="1705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56" name="Group 222"/>
                <p:cNvGrpSpPr>
                  <a:grpSpLocks/>
                </p:cNvGrpSpPr>
                <p:nvPr/>
              </p:nvGrpSpPr>
              <p:grpSpPr bwMode="auto">
                <a:xfrm>
                  <a:off x="1794" y="3648"/>
                  <a:ext cx="1705" cy="672"/>
                  <a:chOff x="1794" y="3648"/>
                  <a:chExt cx="1705" cy="672"/>
                </a:xfrm>
              </p:grpSpPr>
              <p:sp>
                <p:nvSpPr>
                  <p:cNvPr id="40057" name="Rectangle 150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3648"/>
                    <a:ext cx="1619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Эмоциональная разрядка</a:t>
                    </a:r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58" name="Rectangle 221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3648"/>
                    <a:ext cx="1705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57" name="Group 228"/>
              <p:cNvGrpSpPr>
                <a:grpSpLocks/>
              </p:cNvGrpSpPr>
              <p:nvPr/>
            </p:nvGrpSpPr>
            <p:grpSpPr bwMode="auto">
              <a:xfrm>
                <a:off x="3499" y="3648"/>
                <a:ext cx="1691" cy="672"/>
                <a:chOff x="3499" y="3648"/>
                <a:chExt cx="1691" cy="672"/>
              </a:xfrm>
            </p:grpSpPr>
            <p:sp>
              <p:nvSpPr>
                <p:cNvPr id="40051" name="Rectangle 227"/>
                <p:cNvSpPr>
                  <a:spLocks noChangeArrowheads="1"/>
                </p:cNvSpPr>
                <p:nvPr/>
              </p:nvSpPr>
              <p:spPr bwMode="auto">
                <a:xfrm>
                  <a:off x="3499" y="3648"/>
                  <a:ext cx="1691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52" name="Group 226"/>
                <p:cNvGrpSpPr>
                  <a:grpSpLocks/>
                </p:cNvGrpSpPr>
                <p:nvPr/>
              </p:nvGrpSpPr>
              <p:grpSpPr bwMode="auto">
                <a:xfrm>
                  <a:off x="3499" y="3648"/>
                  <a:ext cx="1691" cy="672"/>
                  <a:chOff x="3499" y="3648"/>
                  <a:chExt cx="1691" cy="672"/>
                </a:xfrm>
              </p:grpSpPr>
              <p:sp>
                <p:nvSpPr>
                  <p:cNvPr id="40053" name="Rectangle 151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3648"/>
                    <a:ext cx="1605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Компенсация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54" name="Rectangle 225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3648"/>
                    <a:ext cx="1691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58" name="Group 232"/>
              <p:cNvGrpSpPr>
                <a:grpSpLocks/>
              </p:cNvGrpSpPr>
              <p:nvPr/>
            </p:nvGrpSpPr>
            <p:grpSpPr bwMode="auto">
              <a:xfrm>
                <a:off x="0" y="4320"/>
                <a:ext cx="1794" cy="672"/>
                <a:chOff x="0" y="4320"/>
                <a:chExt cx="1794" cy="672"/>
              </a:xfrm>
            </p:grpSpPr>
            <p:sp>
              <p:nvSpPr>
                <p:cNvPr id="40047" name="Rectangle 231"/>
                <p:cNvSpPr>
                  <a:spLocks noChangeArrowheads="1"/>
                </p:cNvSpPr>
                <p:nvPr/>
              </p:nvSpPr>
              <p:spPr bwMode="auto">
                <a:xfrm>
                  <a:off x="0" y="4320"/>
                  <a:ext cx="1794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48" name="Group 230"/>
                <p:cNvGrpSpPr>
                  <a:grpSpLocks/>
                </p:cNvGrpSpPr>
                <p:nvPr/>
              </p:nvGrpSpPr>
              <p:grpSpPr bwMode="auto">
                <a:xfrm>
                  <a:off x="0" y="4320"/>
                  <a:ext cx="1794" cy="672"/>
                  <a:chOff x="0" y="4320"/>
                  <a:chExt cx="1794" cy="672"/>
                </a:xfrm>
              </p:grpSpPr>
              <p:sp>
                <p:nvSpPr>
                  <p:cNvPr id="40049" name="Rectangle 152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4320"/>
                    <a:ext cx="1708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Религиозность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50" name="Rectangle 22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320"/>
                    <a:ext cx="1794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59" name="Group 236"/>
              <p:cNvGrpSpPr>
                <a:grpSpLocks/>
              </p:cNvGrpSpPr>
              <p:nvPr/>
            </p:nvGrpSpPr>
            <p:grpSpPr bwMode="auto">
              <a:xfrm>
                <a:off x="1794" y="4320"/>
                <a:ext cx="1705" cy="672"/>
                <a:chOff x="1794" y="4320"/>
                <a:chExt cx="1705" cy="672"/>
              </a:xfrm>
            </p:grpSpPr>
            <p:sp>
              <p:nvSpPr>
                <p:cNvPr id="40043" name="Rectangle 235"/>
                <p:cNvSpPr>
                  <a:spLocks noChangeArrowheads="1"/>
                </p:cNvSpPr>
                <p:nvPr/>
              </p:nvSpPr>
              <p:spPr bwMode="auto">
                <a:xfrm>
                  <a:off x="1794" y="4320"/>
                  <a:ext cx="1705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44" name="Group 234"/>
                <p:cNvGrpSpPr>
                  <a:grpSpLocks/>
                </p:cNvGrpSpPr>
                <p:nvPr/>
              </p:nvGrpSpPr>
              <p:grpSpPr bwMode="auto">
                <a:xfrm>
                  <a:off x="1794" y="4320"/>
                  <a:ext cx="1705" cy="672"/>
                  <a:chOff x="1794" y="4320"/>
                  <a:chExt cx="1705" cy="672"/>
                </a:xfrm>
              </p:grpSpPr>
              <p:sp>
                <p:nvSpPr>
                  <p:cNvPr id="40045" name="Rectangle 153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4320"/>
                    <a:ext cx="1619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Пассивная кооперация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46" name="Rectangle 233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4320"/>
                    <a:ext cx="1705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60" name="Group 240"/>
              <p:cNvGrpSpPr>
                <a:grpSpLocks/>
              </p:cNvGrpSpPr>
              <p:nvPr/>
            </p:nvGrpSpPr>
            <p:grpSpPr bwMode="auto">
              <a:xfrm>
                <a:off x="3499" y="4320"/>
                <a:ext cx="1691" cy="672"/>
                <a:chOff x="3499" y="4320"/>
                <a:chExt cx="1691" cy="672"/>
              </a:xfrm>
            </p:grpSpPr>
            <p:sp>
              <p:nvSpPr>
                <p:cNvPr id="40039" name="Rectangle 239"/>
                <p:cNvSpPr>
                  <a:spLocks noChangeArrowheads="1"/>
                </p:cNvSpPr>
                <p:nvPr/>
              </p:nvSpPr>
              <p:spPr bwMode="auto">
                <a:xfrm>
                  <a:off x="3499" y="4320"/>
                  <a:ext cx="1691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40" name="Group 238"/>
                <p:cNvGrpSpPr>
                  <a:grpSpLocks/>
                </p:cNvGrpSpPr>
                <p:nvPr/>
              </p:nvGrpSpPr>
              <p:grpSpPr bwMode="auto">
                <a:xfrm>
                  <a:off x="3499" y="4320"/>
                  <a:ext cx="1691" cy="672"/>
                  <a:chOff x="3499" y="4320"/>
                  <a:chExt cx="1691" cy="672"/>
                </a:xfrm>
              </p:grpSpPr>
              <p:sp>
                <p:nvSpPr>
                  <p:cNvPr id="40041" name="Rectangle 154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4320"/>
                    <a:ext cx="1605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Конструктивная активность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42" name="Rectangle 237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4320"/>
                    <a:ext cx="1691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61" name="Group 244"/>
              <p:cNvGrpSpPr>
                <a:grpSpLocks/>
              </p:cNvGrpSpPr>
              <p:nvPr/>
            </p:nvGrpSpPr>
            <p:grpSpPr bwMode="auto">
              <a:xfrm>
                <a:off x="0" y="4992"/>
                <a:ext cx="1794" cy="480"/>
                <a:chOff x="0" y="4992"/>
                <a:chExt cx="1794" cy="480"/>
              </a:xfrm>
            </p:grpSpPr>
            <p:sp>
              <p:nvSpPr>
                <p:cNvPr id="40035" name="Rectangle 243"/>
                <p:cNvSpPr>
                  <a:spLocks noChangeArrowheads="1"/>
                </p:cNvSpPr>
                <p:nvPr/>
              </p:nvSpPr>
              <p:spPr bwMode="auto">
                <a:xfrm>
                  <a:off x="0" y="4992"/>
                  <a:ext cx="1794" cy="48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36" name="Group 242"/>
                <p:cNvGrpSpPr>
                  <a:grpSpLocks/>
                </p:cNvGrpSpPr>
                <p:nvPr/>
              </p:nvGrpSpPr>
              <p:grpSpPr bwMode="auto">
                <a:xfrm>
                  <a:off x="0" y="4992"/>
                  <a:ext cx="1794" cy="480"/>
                  <a:chOff x="0" y="4992"/>
                  <a:chExt cx="1794" cy="480"/>
                </a:xfrm>
              </p:grpSpPr>
              <p:sp>
                <p:nvSpPr>
                  <p:cNvPr id="40037" name="Rectangle 155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4992"/>
                    <a:ext cx="1708" cy="480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Относительность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38" name="Rectangle 24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992"/>
                    <a:ext cx="1794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62" name="Group 248"/>
              <p:cNvGrpSpPr>
                <a:grpSpLocks/>
              </p:cNvGrpSpPr>
              <p:nvPr/>
            </p:nvGrpSpPr>
            <p:grpSpPr bwMode="auto">
              <a:xfrm>
                <a:off x="1794" y="4992"/>
                <a:ext cx="1705" cy="480"/>
                <a:chOff x="1794" y="4992"/>
                <a:chExt cx="1705" cy="480"/>
              </a:xfrm>
            </p:grpSpPr>
            <p:sp>
              <p:nvSpPr>
                <p:cNvPr id="40031" name="Rectangle 247"/>
                <p:cNvSpPr>
                  <a:spLocks noChangeArrowheads="1"/>
                </p:cNvSpPr>
                <p:nvPr/>
              </p:nvSpPr>
              <p:spPr bwMode="auto">
                <a:xfrm>
                  <a:off x="1794" y="4992"/>
                  <a:ext cx="1705" cy="48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32" name="Group 246"/>
                <p:cNvGrpSpPr>
                  <a:grpSpLocks/>
                </p:cNvGrpSpPr>
                <p:nvPr/>
              </p:nvGrpSpPr>
              <p:grpSpPr bwMode="auto">
                <a:xfrm>
                  <a:off x="1794" y="4992"/>
                  <a:ext cx="1705" cy="480"/>
                  <a:chOff x="1794" y="4992"/>
                  <a:chExt cx="1705" cy="480"/>
                </a:xfrm>
              </p:grpSpPr>
              <p:sp>
                <p:nvSpPr>
                  <p:cNvPr id="40033" name="Rectangle 156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4992"/>
                    <a:ext cx="1619" cy="480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latin typeface="Courier New" pitchFamily="49" charset="0"/>
                        <a:cs typeface="Courier New" pitchFamily="49" charset="0"/>
                      </a:rPr>
                      <a:t> </a:t>
                    </a: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34" name="Rectangle 245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4992"/>
                    <a:ext cx="1705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63" name="Group 252"/>
              <p:cNvGrpSpPr>
                <a:grpSpLocks/>
              </p:cNvGrpSpPr>
              <p:nvPr/>
            </p:nvGrpSpPr>
            <p:grpSpPr bwMode="auto">
              <a:xfrm>
                <a:off x="3499" y="4992"/>
                <a:ext cx="1691" cy="480"/>
                <a:chOff x="3499" y="4992"/>
                <a:chExt cx="1691" cy="480"/>
              </a:xfrm>
            </p:grpSpPr>
            <p:sp>
              <p:nvSpPr>
                <p:cNvPr id="40027" name="Rectangle 251"/>
                <p:cNvSpPr>
                  <a:spLocks noChangeArrowheads="1"/>
                </p:cNvSpPr>
                <p:nvPr/>
              </p:nvSpPr>
              <p:spPr bwMode="auto">
                <a:xfrm>
                  <a:off x="3499" y="4992"/>
                  <a:ext cx="1691" cy="48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28" name="Group 250"/>
                <p:cNvGrpSpPr>
                  <a:grpSpLocks/>
                </p:cNvGrpSpPr>
                <p:nvPr/>
              </p:nvGrpSpPr>
              <p:grpSpPr bwMode="auto">
                <a:xfrm>
                  <a:off x="3499" y="4992"/>
                  <a:ext cx="1691" cy="480"/>
                  <a:chOff x="3499" y="4992"/>
                  <a:chExt cx="1691" cy="480"/>
                </a:xfrm>
              </p:grpSpPr>
              <p:sp>
                <p:nvSpPr>
                  <p:cNvPr id="40029" name="Rectangle 157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4992"/>
                    <a:ext cx="1605" cy="480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Отвлечение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30" name="Rectangle 249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4992"/>
                    <a:ext cx="1691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64" name="Group 254"/>
              <p:cNvGrpSpPr>
                <a:grpSpLocks/>
              </p:cNvGrpSpPr>
              <p:nvPr/>
            </p:nvGrpSpPr>
            <p:grpSpPr bwMode="auto">
              <a:xfrm>
                <a:off x="0" y="5472"/>
                <a:ext cx="5190" cy="480"/>
                <a:chOff x="0" y="5472"/>
                <a:chExt cx="5190" cy="480"/>
              </a:xfrm>
            </p:grpSpPr>
            <p:sp>
              <p:nvSpPr>
                <p:cNvPr id="40025" name="Rectangle 158"/>
                <p:cNvSpPr>
                  <a:spLocks noChangeArrowheads="1"/>
                </p:cNvSpPr>
                <p:nvPr/>
              </p:nvSpPr>
              <p:spPr bwMode="auto">
                <a:xfrm>
                  <a:off x="43" y="5472"/>
                  <a:ext cx="5104" cy="4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600" b="1" i="1">
                      <a:solidFill>
                        <a:srgbClr val="000066"/>
                      </a:solidFill>
                      <a:latin typeface="Calibri" pitchFamily="34" charset="0"/>
                    </a:rPr>
                    <a:t>Неадаптивные</a:t>
                  </a:r>
                  <a:endParaRPr lang="ru-RU" sz="1600" b="1">
                    <a:solidFill>
                      <a:srgbClr val="000066"/>
                    </a:solidFill>
                    <a:latin typeface="Courier New" pitchFamily="49" charset="0"/>
                    <a:cs typeface="Courier New" pitchFamily="49" charset="0"/>
                  </a:endParaRPr>
                </a:p>
                <a:p>
                  <a:pPr algn="ctr" eaLnBrk="0" hangingPunct="0"/>
                  <a:endParaRPr lang="ru-RU" sz="1600" b="1">
                    <a:latin typeface="Times New Roman" pitchFamily="18" charset="0"/>
                  </a:endParaRPr>
                </a:p>
              </p:txBody>
            </p:sp>
            <p:sp>
              <p:nvSpPr>
                <p:cNvPr id="40026" name="Rectangle 253"/>
                <p:cNvSpPr>
                  <a:spLocks noChangeArrowheads="1"/>
                </p:cNvSpPr>
                <p:nvPr/>
              </p:nvSpPr>
              <p:spPr bwMode="auto">
                <a:xfrm>
                  <a:off x="0" y="5472"/>
                  <a:ext cx="5190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</p:grpSp>
          <p:grpSp>
            <p:nvGrpSpPr>
              <p:cNvPr id="39965" name="Group 258"/>
              <p:cNvGrpSpPr>
                <a:grpSpLocks/>
              </p:cNvGrpSpPr>
              <p:nvPr/>
            </p:nvGrpSpPr>
            <p:grpSpPr bwMode="auto">
              <a:xfrm>
                <a:off x="0" y="5952"/>
                <a:ext cx="1794" cy="672"/>
                <a:chOff x="0" y="5952"/>
                <a:chExt cx="1794" cy="672"/>
              </a:xfrm>
            </p:grpSpPr>
            <p:sp>
              <p:nvSpPr>
                <p:cNvPr id="40021" name="Rectangle 257"/>
                <p:cNvSpPr>
                  <a:spLocks noChangeArrowheads="1"/>
                </p:cNvSpPr>
                <p:nvPr/>
              </p:nvSpPr>
              <p:spPr bwMode="auto">
                <a:xfrm>
                  <a:off x="0" y="5952"/>
                  <a:ext cx="1794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22" name="Group 256"/>
                <p:cNvGrpSpPr>
                  <a:grpSpLocks/>
                </p:cNvGrpSpPr>
                <p:nvPr/>
              </p:nvGrpSpPr>
              <p:grpSpPr bwMode="auto">
                <a:xfrm>
                  <a:off x="0" y="5952"/>
                  <a:ext cx="1794" cy="672"/>
                  <a:chOff x="0" y="5952"/>
                  <a:chExt cx="1794" cy="672"/>
                </a:xfrm>
              </p:grpSpPr>
              <p:sp>
                <p:nvSpPr>
                  <p:cNvPr id="40023" name="Rectangle 159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5952"/>
                    <a:ext cx="1708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Смирение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24" name="Rectangle 25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5952"/>
                    <a:ext cx="1794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66" name="Group 262"/>
              <p:cNvGrpSpPr>
                <a:grpSpLocks/>
              </p:cNvGrpSpPr>
              <p:nvPr/>
            </p:nvGrpSpPr>
            <p:grpSpPr bwMode="auto">
              <a:xfrm>
                <a:off x="1794" y="5952"/>
                <a:ext cx="1705" cy="672"/>
                <a:chOff x="1794" y="5952"/>
                <a:chExt cx="1705" cy="672"/>
              </a:xfrm>
            </p:grpSpPr>
            <p:sp>
              <p:nvSpPr>
                <p:cNvPr id="40017" name="Rectangle 261"/>
                <p:cNvSpPr>
                  <a:spLocks noChangeArrowheads="1"/>
                </p:cNvSpPr>
                <p:nvPr/>
              </p:nvSpPr>
              <p:spPr bwMode="auto">
                <a:xfrm>
                  <a:off x="1794" y="5952"/>
                  <a:ext cx="1705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18" name="Group 260"/>
                <p:cNvGrpSpPr>
                  <a:grpSpLocks/>
                </p:cNvGrpSpPr>
                <p:nvPr/>
              </p:nvGrpSpPr>
              <p:grpSpPr bwMode="auto">
                <a:xfrm>
                  <a:off x="1794" y="5952"/>
                  <a:ext cx="1705" cy="672"/>
                  <a:chOff x="1794" y="5952"/>
                  <a:chExt cx="1705" cy="672"/>
                </a:xfrm>
              </p:grpSpPr>
              <p:sp>
                <p:nvSpPr>
                  <p:cNvPr id="40019" name="Rectangle 160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5952"/>
                    <a:ext cx="1619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Самообвинение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20" name="Rectangle 259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5952"/>
                    <a:ext cx="1705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67" name="Group 266"/>
              <p:cNvGrpSpPr>
                <a:grpSpLocks/>
              </p:cNvGrpSpPr>
              <p:nvPr/>
            </p:nvGrpSpPr>
            <p:grpSpPr bwMode="auto">
              <a:xfrm>
                <a:off x="3499" y="5952"/>
                <a:ext cx="1691" cy="672"/>
                <a:chOff x="3499" y="5952"/>
                <a:chExt cx="1691" cy="672"/>
              </a:xfrm>
            </p:grpSpPr>
            <p:sp>
              <p:nvSpPr>
                <p:cNvPr id="40013" name="Rectangle 265"/>
                <p:cNvSpPr>
                  <a:spLocks noChangeArrowheads="1"/>
                </p:cNvSpPr>
                <p:nvPr/>
              </p:nvSpPr>
              <p:spPr bwMode="auto">
                <a:xfrm>
                  <a:off x="3499" y="5952"/>
                  <a:ext cx="1691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14" name="Group 264"/>
                <p:cNvGrpSpPr>
                  <a:grpSpLocks/>
                </p:cNvGrpSpPr>
                <p:nvPr/>
              </p:nvGrpSpPr>
              <p:grpSpPr bwMode="auto">
                <a:xfrm>
                  <a:off x="3499" y="5952"/>
                  <a:ext cx="1691" cy="672"/>
                  <a:chOff x="3499" y="5952"/>
                  <a:chExt cx="1691" cy="672"/>
                </a:xfrm>
              </p:grpSpPr>
              <p:sp>
                <p:nvSpPr>
                  <p:cNvPr id="40015" name="Rectangle 161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5952"/>
                    <a:ext cx="1605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Активное избегание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16" name="Rectangle 263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5952"/>
                    <a:ext cx="1691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68" name="Group 270"/>
              <p:cNvGrpSpPr>
                <a:grpSpLocks/>
              </p:cNvGrpSpPr>
              <p:nvPr/>
            </p:nvGrpSpPr>
            <p:grpSpPr bwMode="auto">
              <a:xfrm>
                <a:off x="0" y="6624"/>
                <a:ext cx="1794" cy="480"/>
                <a:chOff x="0" y="6624"/>
                <a:chExt cx="1794" cy="480"/>
              </a:xfrm>
            </p:grpSpPr>
            <p:sp>
              <p:nvSpPr>
                <p:cNvPr id="40009" name="Rectangle 269"/>
                <p:cNvSpPr>
                  <a:spLocks noChangeArrowheads="1"/>
                </p:cNvSpPr>
                <p:nvPr/>
              </p:nvSpPr>
              <p:spPr bwMode="auto">
                <a:xfrm>
                  <a:off x="0" y="6624"/>
                  <a:ext cx="1794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10" name="Group 268"/>
                <p:cNvGrpSpPr>
                  <a:grpSpLocks/>
                </p:cNvGrpSpPr>
                <p:nvPr/>
              </p:nvGrpSpPr>
              <p:grpSpPr bwMode="auto">
                <a:xfrm>
                  <a:off x="0" y="6624"/>
                  <a:ext cx="1794" cy="480"/>
                  <a:chOff x="0" y="6624"/>
                  <a:chExt cx="1794" cy="480"/>
                </a:xfrm>
              </p:grpSpPr>
              <p:sp>
                <p:nvSpPr>
                  <p:cNvPr id="40011" name="Rectangle 162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6624"/>
                    <a:ext cx="1708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Растерянность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12" name="Rectangle 26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624"/>
                    <a:ext cx="1794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69" name="Group 274"/>
              <p:cNvGrpSpPr>
                <a:grpSpLocks/>
              </p:cNvGrpSpPr>
              <p:nvPr/>
            </p:nvGrpSpPr>
            <p:grpSpPr bwMode="auto">
              <a:xfrm>
                <a:off x="1794" y="6624"/>
                <a:ext cx="1705" cy="480"/>
                <a:chOff x="1794" y="6624"/>
                <a:chExt cx="1705" cy="480"/>
              </a:xfrm>
            </p:grpSpPr>
            <p:sp>
              <p:nvSpPr>
                <p:cNvPr id="40005" name="Rectangle 273"/>
                <p:cNvSpPr>
                  <a:spLocks noChangeArrowheads="1"/>
                </p:cNvSpPr>
                <p:nvPr/>
              </p:nvSpPr>
              <p:spPr bwMode="auto">
                <a:xfrm>
                  <a:off x="1794" y="6624"/>
                  <a:ext cx="1705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06" name="Group 272"/>
                <p:cNvGrpSpPr>
                  <a:grpSpLocks/>
                </p:cNvGrpSpPr>
                <p:nvPr/>
              </p:nvGrpSpPr>
              <p:grpSpPr bwMode="auto">
                <a:xfrm>
                  <a:off x="1794" y="6624"/>
                  <a:ext cx="1705" cy="480"/>
                  <a:chOff x="1794" y="6624"/>
                  <a:chExt cx="1705" cy="480"/>
                </a:xfrm>
              </p:grpSpPr>
              <p:sp>
                <p:nvSpPr>
                  <p:cNvPr id="40007" name="Rectangle 163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6624"/>
                    <a:ext cx="1619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Агрессивность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08" name="Rectangle 271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6624"/>
                    <a:ext cx="1705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70" name="Group 278"/>
              <p:cNvGrpSpPr>
                <a:grpSpLocks/>
              </p:cNvGrpSpPr>
              <p:nvPr/>
            </p:nvGrpSpPr>
            <p:grpSpPr bwMode="auto">
              <a:xfrm>
                <a:off x="3499" y="6624"/>
                <a:ext cx="1691" cy="480"/>
                <a:chOff x="3499" y="6624"/>
                <a:chExt cx="1691" cy="480"/>
              </a:xfrm>
            </p:grpSpPr>
            <p:sp>
              <p:nvSpPr>
                <p:cNvPr id="40001" name="Rectangle 277"/>
                <p:cNvSpPr>
                  <a:spLocks noChangeArrowheads="1"/>
                </p:cNvSpPr>
                <p:nvPr/>
              </p:nvSpPr>
              <p:spPr bwMode="auto">
                <a:xfrm>
                  <a:off x="3499" y="6624"/>
                  <a:ext cx="1691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40002" name="Group 276"/>
                <p:cNvGrpSpPr>
                  <a:grpSpLocks/>
                </p:cNvGrpSpPr>
                <p:nvPr/>
              </p:nvGrpSpPr>
              <p:grpSpPr bwMode="auto">
                <a:xfrm>
                  <a:off x="3499" y="6624"/>
                  <a:ext cx="1691" cy="480"/>
                  <a:chOff x="3499" y="6624"/>
                  <a:chExt cx="1691" cy="480"/>
                </a:xfrm>
              </p:grpSpPr>
              <p:sp>
                <p:nvSpPr>
                  <p:cNvPr id="40003" name="Rectangle 164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6624"/>
                    <a:ext cx="1605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Отступление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04" name="Rectangle 275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6624"/>
                    <a:ext cx="1691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71" name="Group 282"/>
              <p:cNvGrpSpPr>
                <a:grpSpLocks/>
              </p:cNvGrpSpPr>
              <p:nvPr/>
            </p:nvGrpSpPr>
            <p:grpSpPr bwMode="auto">
              <a:xfrm>
                <a:off x="0" y="7104"/>
                <a:ext cx="1794" cy="480"/>
                <a:chOff x="0" y="7104"/>
                <a:chExt cx="1794" cy="480"/>
              </a:xfrm>
            </p:grpSpPr>
            <p:sp>
              <p:nvSpPr>
                <p:cNvPr id="39997" name="Rectangle 281"/>
                <p:cNvSpPr>
                  <a:spLocks noChangeArrowheads="1"/>
                </p:cNvSpPr>
                <p:nvPr/>
              </p:nvSpPr>
              <p:spPr bwMode="auto">
                <a:xfrm>
                  <a:off x="0" y="7104"/>
                  <a:ext cx="1794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39998" name="Group 280"/>
                <p:cNvGrpSpPr>
                  <a:grpSpLocks/>
                </p:cNvGrpSpPr>
                <p:nvPr/>
              </p:nvGrpSpPr>
              <p:grpSpPr bwMode="auto">
                <a:xfrm>
                  <a:off x="0" y="7104"/>
                  <a:ext cx="1794" cy="480"/>
                  <a:chOff x="0" y="7104"/>
                  <a:chExt cx="1794" cy="480"/>
                </a:xfrm>
              </p:grpSpPr>
              <p:sp>
                <p:nvSpPr>
                  <p:cNvPr id="39999" name="Rectangle 165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7104"/>
                    <a:ext cx="1708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Диссимуляция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0000" name="Rectangle 27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7104"/>
                    <a:ext cx="1794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72" name="Group 286"/>
              <p:cNvGrpSpPr>
                <a:grpSpLocks/>
              </p:cNvGrpSpPr>
              <p:nvPr/>
            </p:nvGrpSpPr>
            <p:grpSpPr bwMode="auto">
              <a:xfrm>
                <a:off x="1794" y="7104"/>
                <a:ext cx="1705" cy="480"/>
                <a:chOff x="1794" y="7104"/>
                <a:chExt cx="1705" cy="480"/>
              </a:xfrm>
            </p:grpSpPr>
            <p:sp>
              <p:nvSpPr>
                <p:cNvPr id="39993" name="Rectangle 285"/>
                <p:cNvSpPr>
                  <a:spLocks noChangeArrowheads="1"/>
                </p:cNvSpPr>
                <p:nvPr/>
              </p:nvSpPr>
              <p:spPr bwMode="auto">
                <a:xfrm>
                  <a:off x="1794" y="7104"/>
                  <a:ext cx="1705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39994" name="Group 284"/>
                <p:cNvGrpSpPr>
                  <a:grpSpLocks/>
                </p:cNvGrpSpPr>
                <p:nvPr/>
              </p:nvGrpSpPr>
              <p:grpSpPr bwMode="auto">
                <a:xfrm>
                  <a:off x="1794" y="7104"/>
                  <a:ext cx="1705" cy="480"/>
                  <a:chOff x="1794" y="7104"/>
                  <a:chExt cx="1705" cy="480"/>
                </a:xfrm>
              </p:grpSpPr>
              <p:sp>
                <p:nvSpPr>
                  <p:cNvPr id="39995" name="Rectangle 166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7104"/>
                    <a:ext cx="1619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Покорность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9996" name="Rectangle 283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7104"/>
                    <a:ext cx="1705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73" name="Group 290"/>
              <p:cNvGrpSpPr>
                <a:grpSpLocks/>
              </p:cNvGrpSpPr>
              <p:nvPr/>
            </p:nvGrpSpPr>
            <p:grpSpPr bwMode="auto">
              <a:xfrm>
                <a:off x="3499" y="7104"/>
                <a:ext cx="1691" cy="480"/>
                <a:chOff x="3499" y="7104"/>
                <a:chExt cx="1691" cy="480"/>
              </a:xfrm>
            </p:grpSpPr>
            <p:sp>
              <p:nvSpPr>
                <p:cNvPr id="39989" name="Rectangle 289"/>
                <p:cNvSpPr>
                  <a:spLocks noChangeArrowheads="1"/>
                </p:cNvSpPr>
                <p:nvPr/>
              </p:nvSpPr>
              <p:spPr bwMode="auto">
                <a:xfrm>
                  <a:off x="3499" y="7104"/>
                  <a:ext cx="1691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39990" name="Group 288"/>
                <p:cNvGrpSpPr>
                  <a:grpSpLocks/>
                </p:cNvGrpSpPr>
                <p:nvPr/>
              </p:nvGrpSpPr>
              <p:grpSpPr bwMode="auto">
                <a:xfrm>
                  <a:off x="3499" y="7104"/>
                  <a:ext cx="1691" cy="480"/>
                  <a:chOff x="3499" y="7104"/>
                  <a:chExt cx="1691" cy="480"/>
                </a:xfrm>
              </p:grpSpPr>
              <p:sp>
                <p:nvSpPr>
                  <p:cNvPr id="39991" name="Rectangle 167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7104"/>
                    <a:ext cx="1605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latin typeface="Courier New" pitchFamily="49" charset="0"/>
                        <a:cs typeface="Courier New" pitchFamily="49" charset="0"/>
                      </a:rPr>
                      <a:t> </a:t>
                    </a: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9992" name="Rectangle 287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7104"/>
                    <a:ext cx="1691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74" name="Group 294"/>
              <p:cNvGrpSpPr>
                <a:grpSpLocks/>
              </p:cNvGrpSpPr>
              <p:nvPr/>
            </p:nvGrpSpPr>
            <p:grpSpPr bwMode="auto">
              <a:xfrm>
                <a:off x="0" y="7584"/>
                <a:ext cx="1794" cy="672"/>
                <a:chOff x="0" y="7584"/>
                <a:chExt cx="1794" cy="672"/>
              </a:xfrm>
            </p:grpSpPr>
            <p:sp>
              <p:nvSpPr>
                <p:cNvPr id="39985" name="Rectangle 293"/>
                <p:cNvSpPr>
                  <a:spLocks noChangeArrowheads="1"/>
                </p:cNvSpPr>
                <p:nvPr/>
              </p:nvSpPr>
              <p:spPr bwMode="auto">
                <a:xfrm>
                  <a:off x="0" y="7584"/>
                  <a:ext cx="1794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39986" name="Group 292"/>
                <p:cNvGrpSpPr>
                  <a:grpSpLocks/>
                </p:cNvGrpSpPr>
                <p:nvPr/>
              </p:nvGrpSpPr>
              <p:grpSpPr bwMode="auto">
                <a:xfrm>
                  <a:off x="0" y="7584"/>
                  <a:ext cx="1794" cy="672"/>
                  <a:chOff x="0" y="7584"/>
                  <a:chExt cx="1794" cy="672"/>
                </a:xfrm>
              </p:grpSpPr>
              <p:sp>
                <p:nvSpPr>
                  <p:cNvPr id="39987" name="Rectangle 168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7584"/>
                    <a:ext cx="1708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Игнорирование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9988" name="Rectangle 29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7584"/>
                    <a:ext cx="1794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75" name="Group 298"/>
              <p:cNvGrpSpPr>
                <a:grpSpLocks/>
              </p:cNvGrpSpPr>
              <p:nvPr/>
            </p:nvGrpSpPr>
            <p:grpSpPr bwMode="auto">
              <a:xfrm>
                <a:off x="1794" y="7584"/>
                <a:ext cx="1705" cy="672"/>
                <a:chOff x="1794" y="7584"/>
                <a:chExt cx="1705" cy="672"/>
              </a:xfrm>
            </p:grpSpPr>
            <p:sp>
              <p:nvSpPr>
                <p:cNvPr id="39981" name="Rectangle 297"/>
                <p:cNvSpPr>
                  <a:spLocks noChangeArrowheads="1"/>
                </p:cNvSpPr>
                <p:nvPr/>
              </p:nvSpPr>
              <p:spPr bwMode="auto">
                <a:xfrm>
                  <a:off x="1794" y="7584"/>
                  <a:ext cx="1705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39982" name="Group 296"/>
                <p:cNvGrpSpPr>
                  <a:grpSpLocks/>
                </p:cNvGrpSpPr>
                <p:nvPr/>
              </p:nvGrpSpPr>
              <p:grpSpPr bwMode="auto">
                <a:xfrm>
                  <a:off x="1794" y="7584"/>
                  <a:ext cx="1705" cy="672"/>
                  <a:chOff x="1794" y="7584"/>
                  <a:chExt cx="1705" cy="672"/>
                </a:xfrm>
              </p:grpSpPr>
              <p:sp>
                <p:nvSpPr>
                  <p:cNvPr id="39983" name="Rectangle 169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7584"/>
                    <a:ext cx="1619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  <a:latin typeface="Calibri" pitchFamily="34" charset="0"/>
                      </a:rPr>
                      <a:t>Подавление эмоций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9984" name="Rectangle 295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7584"/>
                    <a:ext cx="1705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  <p:grpSp>
            <p:nvGrpSpPr>
              <p:cNvPr id="39976" name="Group 302"/>
              <p:cNvGrpSpPr>
                <a:grpSpLocks/>
              </p:cNvGrpSpPr>
              <p:nvPr/>
            </p:nvGrpSpPr>
            <p:grpSpPr bwMode="auto">
              <a:xfrm>
                <a:off x="3499" y="7584"/>
                <a:ext cx="1691" cy="672"/>
                <a:chOff x="3499" y="7584"/>
                <a:chExt cx="1691" cy="672"/>
              </a:xfrm>
            </p:grpSpPr>
            <p:sp>
              <p:nvSpPr>
                <p:cNvPr id="39977" name="Rectangle 301"/>
                <p:cNvSpPr>
                  <a:spLocks noChangeArrowheads="1"/>
                </p:cNvSpPr>
                <p:nvPr/>
              </p:nvSpPr>
              <p:spPr bwMode="auto">
                <a:xfrm>
                  <a:off x="3499" y="7584"/>
                  <a:ext cx="1691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grpSp>
              <p:nvGrpSpPr>
                <p:cNvPr id="39978" name="Group 300"/>
                <p:cNvGrpSpPr>
                  <a:grpSpLocks/>
                </p:cNvGrpSpPr>
                <p:nvPr/>
              </p:nvGrpSpPr>
              <p:grpSpPr bwMode="auto">
                <a:xfrm>
                  <a:off x="3499" y="7584"/>
                  <a:ext cx="1691" cy="672"/>
                  <a:chOff x="3499" y="7584"/>
                  <a:chExt cx="1691" cy="672"/>
                </a:xfrm>
              </p:grpSpPr>
              <p:sp>
                <p:nvSpPr>
                  <p:cNvPr id="39979" name="Rectangle 170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7584"/>
                    <a:ext cx="1605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latin typeface="Courier New" pitchFamily="49" charset="0"/>
                        <a:cs typeface="Courier New" pitchFamily="49" charset="0"/>
                      </a:rPr>
                      <a:t> </a:t>
                    </a: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9980" name="Rectangle 299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7584"/>
                    <a:ext cx="1691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</p:grpSp>
          </p:grpSp>
        </p:grpSp>
        <p:sp>
          <p:nvSpPr>
            <p:cNvPr id="39940" name="Rectangle 304"/>
            <p:cNvSpPr>
              <a:spLocks noChangeArrowheads="1"/>
            </p:cNvSpPr>
            <p:nvPr/>
          </p:nvSpPr>
          <p:spPr bwMode="auto">
            <a:xfrm>
              <a:off x="-3" y="-3"/>
              <a:ext cx="5196" cy="8262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75" y="142875"/>
            <a:ext cx="7743825" cy="10763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3 этап – медицинский. Определяет механизм и результат  психического расстройства </a:t>
            </a:r>
            <a:r>
              <a:rPr lang="ru-RU" sz="2800" b="1" u="sng" dirty="0" smtClean="0">
                <a:solidFill>
                  <a:srgbClr val="CC0066"/>
                </a:solidFill>
                <a:latin typeface="Arial" charset="0"/>
              </a:rPr>
              <a:t> </a:t>
            </a:r>
            <a:endParaRPr lang="ru-RU" sz="2800" dirty="0" smtClean="0"/>
          </a:p>
        </p:txBody>
      </p:sp>
      <p:sp>
        <p:nvSpPr>
          <p:cNvPr id="40962" name="Oval 6"/>
          <p:cNvSpPr>
            <a:spLocks noChangeArrowheads="1"/>
          </p:cNvSpPr>
          <p:nvPr/>
        </p:nvSpPr>
        <p:spPr bwMode="auto">
          <a:xfrm>
            <a:off x="2743200" y="2057400"/>
            <a:ext cx="4114800" cy="38862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0963" name="Oval 7"/>
          <p:cNvSpPr>
            <a:spLocks noChangeArrowheads="1"/>
          </p:cNvSpPr>
          <p:nvPr/>
        </p:nvSpPr>
        <p:spPr bwMode="auto">
          <a:xfrm>
            <a:off x="3352800" y="2590800"/>
            <a:ext cx="2895600" cy="27432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0964" name="Oval 8"/>
          <p:cNvSpPr>
            <a:spLocks noChangeArrowheads="1"/>
          </p:cNvSpPr>
          <p:nvPr/>
        </p:nvSpPr>
        <p:spPr bwMode="auto">
          <a:xfrm>
            <a:off x="3962400" y="3200400"/>
            <a:ext cx="1676400" cy="16002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0965" name="Text Box 9"/>
          <p:cNvSpPr txBox="1">
            <a:spLocks noChangeArrowheads="1"/>
          </p:cNvSpPr>
          <p:nvPr/>
        </p:nvSpPr>
        <p:spPr bwMode="auto">
          <a:xfrm>
            <a:off x="4267200" y="1981200"/>
            <a:ext cx="129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chemeClr val="accent2"/>
                </a:solidFill>
                <a:latin typeface="Times New Roman" pitchFamily="18" charset="0"/>
              </a:rPr>
              <a:t>дух</a:t>
            </a:r>
          </a:p>
        </p:txBody>
      </p:sp>
      <p:sp>
        <p:nvSpPr>
          <p:cNvPr id="40966" name="Text Box 10"/>
          <p:cNvSpPr txBox="1">
            <a:spLocks noChangeArrowheads="1"/>
          </p:cNvSpPr>
          <p:nvPr/>
        </p:nvSpPr>
        <p:spPr bwMode="auto">
          <a:xfrm>
            <a:off x="4114800" y="2590800"/>
            <a:ext cx="1600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0099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40967" name="Text Box 11"/>
          <p:cNvSpPr txBox="1">
            <a:spLocks noChangeArrowheads="1"/>
          </p:cNvSpPr>
          <p:nvPr/>
        </p:nvSpPr>
        <p:spPr bwMode="auto">
          <a:xfrm>
            <a:off x="4267200" y="3352800"/>
            <a:ext cx="1447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CC3300"/>
                </a:solidFill>
                <a:latin typeface="Times New Roman" pitchFamily="18" charset="0"/>
              </a:rPr>
              <a:t>тело</a:t>
            </a:r>
          </a:p>
        </p:txBody>
      </p:sp>
      <p:sp>
        <p:nvSpPr>
          <p:cNvPr id="40968" name="Line 13"/>
          <p:cNvSpPr>
            <a:spLocks noChangeShapeType="1"/>
          </p:cNvSpPr>
          <p:nvPr/>
        </p:nvSpPr>
        <p:spPr bwMode="auto">
          <a:xfrm>
            <a:off x="2484438" y="1628775"/>
            <a:ext cx="2303462" cy="2232025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969" name="Line 14"/>
          <p:cNvSpPr>
            <a:spLocks noChangeShapeType="1"/>
          </p:cNvSpPr>
          <p:nvPr/>
        </p:nvSpPr>
        <p:spPr bwMode="auto">
          <a:xfrm flipV="1">
            <a:off x="4787900" y="1484313"/>
            <a:ext cx="2286000" cy="24384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970" name="Line 15"/>
          <p:cNvSpPr>
            <a:spLocks noChangeShapeType="1"/>
          </p:cNvSpPr>
          <p:nvPr/>
        </p:nvSpPr>
        <p:spPr bwMode="auto">
          <a:xfrm flipV="1">
            <a:off x="4800600" y="3505200"/>
            <a:ext cx="3581400" cy="381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971" name="Line 16"/>
          <p:cNvSpPr>
            <a:spLocks noChangeShapeType="1"/>
          </p:cNvSpPr>
          <p:nvPr/>
        </p:nvSpPr>
        <p:spPr bwMode="auto">
          <a:xfrm>
            <a:off x="4800600" y="3886200"/>
            <a:ext cx="3124200" cy="1905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972" name="Line 17"/>
          <p:cNvSpPr>
            <a:spLocks noChangeShapeType="1"/>
          </p:cNvSpPr>
          <p:nvPr/>
        </p:nvSpPr>
        <p:spPr bwMode="auto">
          <a:xfrm>
            <a:off x="4800600" y="3886200"/>
            <a:ext cx="762000" cy="2667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973" name="Line 18"/>
          <p:cNvSpPr>
            <a:spLocks noChangeShapeType="1"/>
          </p:cNvSpPr>
          <p:nvPr/>
        </p:nvSpPr>
        <p:spPr bwMode="auto">
          <a:xfrm flipH="1">
            <a:off x="2057400" y="3886200"/>
            <a:ext cx="2743200" cy="23622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974" name="Line 19"/>
          <p:cNvSpPr>
            <a:spLocks noChangeShapeType="1"/>
          </p:cNvSpPr>
          <p:nvPr/>
        </p:nvSpPr>
        <p:spPr bwMode="auto">
          <a:xfrm flipH="1">
            <a:off x="762000" y="3860800"/>
            <a:ext cx="4097338" cy="254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975" name="AutoShape 29"/>
          <p:cNvSpPr>
            <a:spLocks noChangeArrowheads="1"/>
          </p:cNvSpPr>
          <p:nvPr/>
        </p:nvSpPr>
        <p:spPr bwMode="auto">
          <a:xfrm>
            <a:off x="533400" y="2438400"/>
            <a:ext cx="19812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solidFill>
                  <a:srgbClr val="FFFF00"/>
                </a:solidFill>
                <a:latin typeface="Times New Roman" pitchFamily="18" charset="0"/>
              </a:rPr>
              <a:t>вв</a:t>
            </a:r>
            <a:r>
              <a:rPr lang="ru-RU" sz="2400">
                <a:latin typeface="Times New Roman" pitchFamily="18" charset="0"/>
              </a:rPr>
              <a:t>восприятие</a:t>
            </a:r>
            <a:endParaRPr lang="ru-RU" sz="24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976" name="AutoShape 30"/>
          <p:cNvSpPr>
            <a:spLocks noChangeArrowheads="1"/>
          </p:cNvSpPr>
          <p:nvPr/>
        </p:nvSpPr>
        <p:spPr bwMode="auto">
          <a:xfrm>
            <a:off x="762000" y="4343400"/>
            <a:ext cx="18288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40977" name="Text Box 31"/>
          <p:cNvSpPr txBox="1">
            <a:spLocks noChangeArrowheads="1"/>
          </p:cNvSpPr>
          <p:nvPr/>
        </p:nvSpPr>
        <p:spPr bwMode="auto">
          <a:xfrm>
            <a:off x="838200" y="44196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эмоции</a:t>
            </a:r>
          </a:p>
        </p:txBody>
      </p:sp>
      <p:sp>
        <p:nvSpPr>
          <p:cNvPr id="40978" name="AutoShape 32"/>
          <p:cNvSpPr>
            <a:spLocks noChangeArrowheads="1"/>
          </p:cNvSpPr>
          <p:nvPr/>
        </p:nvSpPr>
        <p:spPr bwMode="auto">
          <a:xfrm>
            <a:off x="2895600" y="6019800"/>
            <a:ext cx="18288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0979" name="AutoShape 33"/>
          <p:cNvSpPr>
            <a:spLocks noChangeArrowheads="1"/>
          </p:cNvSpPr>
          <p:nvPr/>
        </p:nvSpPr>
        <p:spPr bwMode="auto">
          <a:xfrm>
            <a:off x="5943600" y="5867400"/>
            <a:ext cx="17526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0980" name="AutoShape 34"/>
          <p:cNvSpPr>
            <a:spLocks noChangeArrowheads="1"/>
          </p:cNvSpPr>
          <p:nvPr/>
        </p:nvSpPr>
        <p:spPr bwMode="auto">
          <a:xfrm>
            <a:off x="7391400" y="4191000"/>
            <a:ext cx="14478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0981" name="AutoShape 35"/>
          <p:cNvSpPr>
            <a:spLocks noChangeArrowheads="1"/>
          </p:cNvSpPr>
          <p:nvPr/>
        </p:nvSpPr>
        <p:spPr bwMode="auto">
          <a:xfrm>
            <a:off x="6781800" y="2514600"/>
            <a:ext cx="20574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0982" name="AutoShape 36"/>
          <p:cNvSpPr>
            <a:spLocks noChangeArrowheads="1"/>
          </p:cNvSpPr>
          <p:nvPr/>
        </p:nvSpPr>
        <p:spPr bwMode="auto">
          <a:xfrm>
            <a:off x="3810000" y="1447800"/>
            <a:ext cx="21336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0983" name="Text Box 37"/>
          <p:cNvSpPr txBox="1">
            <a:spLocks noChangeArrowheads="1"/>
          </p:cNvSpPr>
          <p:nvPr/>
        </p:nvSpPr>
        <p:spPr bwMode="auto">
          <a:xfrm>
            <a:off x="4114800" y="14478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сознание</a:t>
            </a:r>
          </a:p>
        </p:txBody>
      </p:sp>
      <p:sp>
        <p:nvSpPr>
          <p:cNvPr id="40984" name="Text Box 38"/>
          <p:cNvSpPr txBox="1">
            <a:spLocks noChangeArrowheads="1"/>
          </p:cNvSpPr>
          <p:nvPr/>
        </p:nvSpPr>
        <p:spPr bwMode="auto">
          <a:xfrm>
            <a:off x="7010400" y="25908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интеллект</a:t>
            </a:r>
          </a:p>
        </p:txBody>
      </p:sp>
      <p:sp>
        <p:nvSpPr>
          <p:cNvPr id="40985" name="Text Box 39"/>
          <p:cNvSpPr txBox="1">
            <a:spLocks noChangeArrowheads="1"/>
          </p:cNvSpPr>
          <p:nvPr/>
        </p:nvSpPr>
        <p:spPr bwMode="auto">
          <a:xfrm>
            <a:off x="7467600" y="42672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память</a:t>
            </a:r>
          </a:p>
        </p:txBody>
      </p:sp>
      <p:sp>
        <p:nvSpPr>
          <p:cNvPr id="40986" name="Text Box 40"/>
          <p:cNvSpPr txBox="1">
            <a:spLocks noChangeArrowheads="1"/>
          </p:cNvSpPr>
          <p:nvPr/>
        </p:nvSpPr>
        <p:spPr bwMode="auto">
          <a:xfrm>
            <a:off x="6019800" y="59436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мышление</a:t>
            </a:r>
          </a:p>
        </p:txBody>
      </p:sp>
      <p:sp>
        <p:nvSpPr>
          <p:cNvPr id="40987" name="Text Box 41"/>
          <p:cNvSpPr txBox="1">
            <a:spLocks noChangeArrowheads="1"/>
          </p:cNvSpPr>
          <p:nvPr/>
        </p:nvSpPr>
        <p:spPr bwMode="auto">
          <a:xfrm>
            <a:off x="3276600" y="60960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воля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0"/>
            <a:ext cx="8786813" cy="16430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Информационными воздействиями можно активизировать разные отделы и функции мозга- </a:t>
            </a:r>
            <a:r>
              <a:rPr lang="ru-RU" sz="2800" b="1" dirty="0" err="1" smtClean="0">
                <a:solidFill>
                  <a:srgbClr val="FF0000"/>
                </a:solidFill>
                <a:latin typeface="+mn-lt"/>
              </a:rPr>
              <a:t>префронтальной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 коры и </a:t>
            </a:r>
            <a:r>
              <a:rPr lang="ru-RU" sz="2800" b="1" dirty="0" err="1" smtClean="0">
                <a:solidFill>
                  <a:srgbClr val="FF0000"/>
                </a:solidFill>
                <a:latin typeface="+mn-lt"/>
              </a:rPr>
              <a:t>лимбической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 системы</a:t>
            </a:r>
            <a:endParaRPr lang="ru-RU" sz="28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59075" y="1741488"/>
            <a:ext cx="4587875" cy="4259262"/>
          </a:xfrm>
        </p:spPr>
      </p:pic>
      <p:sp>
        <p:nvSpPr>
          <p:cNvPr id="4" name="Прямоугольник 3"/>
          <p:cNvSpPr/>
          <p:nvPr/>
        </p:nvSpPr>
        <p:spPr>
          <a:xfrm>
            <a:off x="0" y="5991225"/>
            <a:ext cx="9144000" cy="85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198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00750"/>
            <a:ext cx="879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6688" y="5991225"/>
            <a:ext cx="1357312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TextBox 6"/>
          <p:cNvSpPr txBox="1">
            <a:spLocks noChangeArrowheads="1"/>
          </p:cNvSpPr>
          <p:nvPr/>
        </p:nvSpPr>
        <p:spPr bwMode="auto">
          <a:xfrm>
            <a:off x="1928813" y="6134100"/>
            <a:ext cx="53578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solidFill>
                  <a:srgbClr val="C00000"/>
                </a:solidFill>
                <a:cs typeface="Arial" charset="0"/>
              </a:rPr>
              <a:t>ГБОУ ДПО «Казанская государственная медицинская академия Минздрава России»</a:t>
            </a:r>
          </a:p>
        </p:txBody>
      </p:sp>
      <p:sp>
        <p:nvSpPr>
          <p:cNvPr id="41991" name="TextBox 7"/>
          <p:cNvSpPr txBox="1">
            <a:spLocks noChangeArrowheads="1"/>
          </p:cNvSpPr>
          <p:nvPr/>
        </p:nvSpPr>
        <p:spPr bwMode="auto">
          <a:xfrm>
            <a:off x="857250" y="2643188"/>
            <a:ext cx="1857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Calibri" pitchFamily="34" charset="0"/>
              </a:rPr>
              <a:t>Лимбическая система</a:t>
            </a:r>
          </a:p>
        </p:txBody>
      </p:sp>
      <p:sp>
        <p:nvSpPr>
          <p:cNvPr id="41992" name="TextBox 8"/>
          <p:cNvSpPr txBox="1">
            <a:spLocks noChangeArrowheads="1"/>
          </p:cNvSpPr>
          <p:nvPr/>
        </p:nvSpPr>
        <p:spPr bwMode="auto">
          <a:xfrm>
            <a:off x="6786563" y="4143375"/>
            <a:ext cx="1857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Calibri" pitchFamily="34" charset="0"/>
              </a:rPr>
              <a:t>Префронтальная кора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Информационными воздействиями можно активизировать разные отделы и функции мозга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5991225"/>
            <a:ext cx="9144000" cy="85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00750"/>
            <a:ext cx="879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688" y="5991225"/>
            <a:ext cx="1357312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TextBox 6"/>
          <p:cNvSpPr txBox="1">
            <a:spLocks noChangeArrowheads="1"/>
          </p:cNvSpPr>
          <p:nvPr/>
        </p:nvSpPr>
        <p:spPr bwMode="auto">
          <a:xfrm>
            <a:off x="1928813" y="6134100"/>
            <a:ext cx="53578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solidFill>
                  <a:srgbClr val="C00000"/>
                </a:solidFill>
                <a:cs typeface="Arial" charset="0"/>
              </a:rPr>
              <a:t>ГБОУ ДПО «Казанская государственная медицинская академия Минздрава России»</a:t>
            </a:r>
          </a:p>
        </p:txBody>
      </p:sp>
      <p:pic>
        <p:nvPicPr>
          <p:cNvPr id="43014" name="Picture 2" descr="http://img.bibo.kz/?668957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43025" y="1571625"/>
            <a:ext cx="6408738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214313"/>
            <a:ext cx="8501062" cy="28575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Информационные воздействия </a:t>
            </a:r>
            <a:r>
              <a:rPr lang="ru-RU" b="1" dirty="0" smtClean="0"/>
              <a:t>– интернет, телевидение, шоу-бизнес, кино, часто разобщают </a:t>
            </a:r>
            <a:r>
              <a:rPr lang="ru-RU" b="1" dirty="0" err="1" smtClean="0"/>
              <a:t>полушарные</a:t>
            </a:r>
            <a:r>
              <a:rPr lang="ru-RU" b="1" dirty="0" smtClean="0"/>
              <a:t> функции, </a:t>
            </a:r>
            <a:r>
              <a:rPr lang="ru-RU" b="1" dirty="0" smtClean="0">
                <a:solidFill>
                  <a:srgbClr val="FF0000"/>
                </a:solidFill>
              </a:rPr>
              <a:t>возбуждают право- и отключают  </a:t>
            </a:r>
            <a:r>
              <a:rPr lang="ru-RU" b="1" dirty="0" err="1" smtClean="0">
                <a:solidFill>
                  <a:srgbClr val="FF0000"/>
                </a:solidFill>
              </a:rPr>
              <a:t>левополушарные</a:t>
            </a:r>
            <a:r>
              <a:rPr lang="ru-RU" b="1" dirty="0" smtClean="0">
                <a:solidFill>
                  <a:srgbClr val="FF0000"/>
                </a:solidFill>
              </a:rPr>
              <a:t> функции</a:t>
            </a:r>
            <a:r>
              <a:rPr lang="ru-RU" b="1" dirty="0" smtClean="0"/>
              <a:t> 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/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44034" name="Picture 2" descr="http://062013.imgbb.ru/user/25/250778/3104307f680ca0dffc35e4dc83d017d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3" y="2643188"/>
            <a:ext cx="2928937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4313" y="3357563"/>
            <a:ext cx="5643562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Для снижения рисков деструктивного поведения – зависимостей, суицидов, агрессии,  терроризма  нужно усиление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левополушарных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функций, интеграция в и гармонизация функций обоих полушарий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1225"/>
            <a:ext cx="9144000" cy="85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403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00750"/>
            <a:ext cx="879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6688" y="5991225"/>
            <a:ext cx="1357312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9" name="TextBox 8"/>
          <p:cNvSpPr txBox="1">
            <a:spLocks noChangeArrowheads="1"/>
          </p:cNvSpPr>
          <p:nvPr/>
        </p:nvSpPr>
        <p:spPr bwMode="auto">
          <a:xfrm>
            <a:off x="1928813" y="6134100"/>
            <a:ext cx="53578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solidFill>
                  <a:srgbClr val="C00000"/>
                </a:solidFill>
                <a:cs typeface="Arial" charset="0"/>
              </a:rPr>
              <a:t>ГБОУ ДПО «Казанская государственная медицинская академия Минздрава России»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ChangeArrowheads="1"/>
          </p:cNvSpPr>
          <p:nvPr/>
        </p:nvSpPr>
        <p:spPr bwMode="auto">
          <a:xfrm>
            <a:off x="0" y="357188"/>
            <a:ext cx="892968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42938" y="285750"/>
            <a:ext cx="8501062" cy="4254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По содержанию и механизму психика – форма отражения </a:t>
            </a:r>
          </a:p>
        </p:txBody>
      </p:sp>
      <p:pic>
        <p:nvPicPr>
          <p:cNvPr id="45059" name="Picture 2" descr="http://www.innoros.ru/sites/default/files/samsungs-se790c1.jpg"/>
          <p:cNvPicPr>
            <a:picLocks noChangeAspect="1" noChangeArrowheads="1"/>
          </p:cNvPicPr>
          <p:nvPr/>
        </p:nvPicPr>
        <p:blipFill>
          <a:blip r:embed="rId2"/>
          <a:srcRect l="17010" r="16364"/>
          <a:stretch>
            <a:fillRect/>
          </a:stretch>
        </p:blipFill>
        <p:spPr bwMode="auto">
          <a:xfrm>
            <a:off x="0" y="785813"/>
            <a:ext cx="4357688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AutoShape 8" descr="https://pixabay.com/static/uploads/photo/2014/04/02/10/14/brain-303186_64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5061" name="AutoShape 10" descr="https://pixabay.com/static/uploads/photo/2014/04/02/10/14/brain-303186_64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5062" name="AutoShape 12" descr="https://pixabay.com/static/uploads/photo/2014/04/02/10/14/brain-303186_64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45063" name="Picture 14" descr="https://thumbs.dreamstime.com/t/hand-drawn-line-art-anatomically-correct-human-brain-isolated-vector-illustration-over-white-background-70011620.jpg"/>
          <p:cNvPicPr>
            <a:picLocks noChangeAspect="1" noChangeArrowheads="1"/>
          </p:cNvPicPr>
          <p:nvPr/>
        </p:nvPicPr>
        <p:blipFill>
          <a:blip r:embed="rId3"/>
          <a:srcRect l="7664" t="6122" r="8018" b="8163"/>
          <a:stretch>
            <a:fillRect/>
          </a:stretch>
        </p:blipFill>
        <p:spPr bwMode="auto">
          <a:xfrm>
            <a:off x="5000625" y="857250"/>
            <a:ext cx="3929063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4" name="Picture 2" descr="http://www.innoros.ru/sites/default/files/samsungs-se790c1.jpg"/>
          <p:cNvPicPr>
            <a:picLocks noChangeAspect="1" noChangeArrowheads="1"/>
          </p:cNvPicPr>
          <p:nvPr/>
        </p:nvPicPr>
        <p:blipFill>
          <a:blip r:embed="rId4"/>
          <a:srcRect l="24313" t="3198" r="22563" b="36028"/>
          <a:stretch>
            <a:fillRect/>
          </a:stretch>
        </p:blipFill>
        <p:spPr bwMode="auto">
          <a:xfrm>
            <a:off x="6215063" y="1357313"/>
            <a:ext cx="1582737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4" descr="http://kartik.ru/img/multyashnye-kartinki/multyashnye-malchiki/small/multyashnye-malchiki-1452.jpg"/>
          <p:cNvPicPr>
            <a:picLocks noChangeAspect="1" noChangeArrowheads="1"/>
          </p:cNvPicPr>
          <p:nvPr/>
        </p:nvPicPr>
        <p:blipFill>
          <a:blip r:embed="rId5"/>
          <a:srcRect l="50000" t="17500" b="24999"/>
          <a:stretch>
            <a:fillRect/>
          </a:stretch>
        </p:blipFill>
        <p:spPr bwMode="auto">
          <a:xfrm>
            <a:off x="3929058" y="3286124"/>
            <a:ext cx="1863574" cy="2143140"/>
          </a:xfrm>
          <a:prstGeom prst="ellipse">
            <a:avLst/>
          </a:prstGeom>
          <a:ln w="6350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18" name="Прямая со стрелкой 17"/>
          <p:cNvCxnSpPr/>
          <p:nvPr/>
        </p:nvCxnSpPr>
        <p:spPr>
          <a:xfrm>
            <a:off x="3643313" y="3357563"/>
            <a:ext cx="785812" cy="7143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5286375" y="3286125"/>
            <a:ext cx="1000125" cy="7858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214313"/>
            <a:ext cx="8929687" cy="5715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cap="all" dirty="0" smtClean="0">
                <a:solidFill>
                  <a:srgbClr val="FF0000"/>
                </a:solidFill>
              </a:rPr>
              <a:t>В чем заключается значимость информационных воздействий? </a:t>
            </a:r>
            <a:endParaRPr lang="ru-RU" sz="2000" b="1" cap="all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857250"/>
            <a:ext cx="8715375" cy="5214938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Информационными воздействиями можно влиять: 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1. На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выбор целей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жизни в целом. Кем стать? Каким быть? </a:t>
            </a:r>
          </a:p>
          <a:p>
            <a:pPr marL="514350" indent="-51435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2. На определение  цели отдельных поступков, ведущих к достижению своей главной цели или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отклонению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от нее, в результате навязывания чужой цели,  внушенной рекламой                 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3. На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выбор стиля поведения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 Что современно и модно? С кем объединяться? Кому подражать? 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4. На биологические и физиологические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механизмы  работы мозга и психики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  Таким образом, подбором цели, содержания, формы, характера, способа, интенсивности информационных воздействий можно оказывать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как полезное, так вредное влияние на самочувствие и поведение  людей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Кто владеет информацией, тот владеет миром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991225"/>
            <a:ext cx="9144000" cy="85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00750"/>
            <a:ext cx="879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688" y="5991225"/>
            <a:ext cx="1357312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TextBox 6"/>
          <p:cNvSpPr txBox="1">
            <a:spLocks noChangeArrowheads="1"/>
          </p:cNvSpPr>
          <p:nvPr/>
        </p:nvSpPr>
        <p:spPr bwMode="auto">
          <a:xfrm>
            <a:off x="1928813" y="6134100"/>
            <a:ext cx="53578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solidFill>
                  <a:srgbClr val="C00000"/>
                </a:solidFill>
                <a:cs typeface="Arial" charset="0"/>
              </a:rPr>
              <a:t>ГБОУ ДПО «Казанская государственная медицинская академия Минздрава России»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1026" descr="сканиров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228600"/>
            <a:ext cx="2489200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2" name="Picture 1027" descr="сканиров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3505200"/>
            <a:ext cx="2489200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3" name="Line 1028"/>
          <p:cNvSpPr>
            <a:spLocks noChangeShapeType="1"/>
          </p:cNvSpPr>
          <p:nvPr/>
        </p:nvSpPr>
        <p:spPr bwMode="auto">
          <a:xfrm>
            <a:off x="381000" y="3352800"/>
            <a:ext cx="86106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6084" name="Text Box 1029"/>
          <p:cNvSpPr txBox="1">
            <a:spLocks noChangeArrowheads="1"/>
          </p:cNvSpPr>
          <p:nvPr/>
        </p:nvSpPr>
        <p:spPr bwMode="auto">
          <a:xfrm>
            <a:off x="827088" y="404813"/>
            <a:ext cx="213360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Реклама</a:t>
            </a:r>
          </a:p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Телевидение</a:t>
            </a:r>
          </a:p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Компьютерные игры</a:t>
            </a:r>
          </a:p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Мода</a:t>
            </a:r>
          </a:p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Музыка</a:t>
            </a:r>
          </a:p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ПАВ</a:t>
            </a:r>
          </a:p>
        </p:txBody>
      </p:sp>
      <p:pic>
        <p:nvPicPr>
          <p:cNvPr id="46085" name="Picture 1031" descr="anat_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1828800"/>
            <a:ext cx="1355725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1032" descr="anat_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5105400"/>
            <a:ext cx="1355725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7" name="Line 1033"/>
          <p:cNvSpPr>
            <a:spLocks noChangeShapeType="1"/>
          </p:cNvSpPr>
          <p:nvPr/>
        </p:nvSpPr>
        <p:spPr bwMode="auto">
          <a:xfrm>
            <a:off x="3200400" y="1676400"/>
            <a:ext cx="2362200" cy="1295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6088" name="Line 1035"/>
          <p:cNvSpPr>
            <a:spLocks noChangeShapeType="1"/>
          </p:cNvSpPr>
          <p:nvPr/>
        </p:nvSpPr>
        <p:spPr bwMode="auto">
          <a:xfrm flipH="1">
            <a:off x="3200400" y="1600200"/>
            <a:ext cx="2514600" cy="1371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6089" name="Line 1037"/>
          <p:cNvSpPr>
            <a:spLocks noChangeShapeType="1"/>
          </p:cNvSpPr>
          <p:nvPr/>
        </p:nvSpPr>
        <p:spPr bwMode="auto">
          <a:xfrm>
            <a:off x="4267200" y="5334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6090" name="AutoShape 1043"/>
          <p:cNvSpPr>
            <a:spLocks noChangeArrowheads="1"/>
          </p:cNvSpPr>
          <p:nvPr/>
        </p:nvSpPr>
        <p:spPr bwMode="auto">
          <a:xfrm>
            <a:off x="3657600" y="838200"/>
            <a:ext cx="609600" cy="457200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6091" name="AutoShape 1044"/>
          <p:cNvSpPr>
            <a:spLocks noChangeArrowheads="1"/>
          </p:cNvSpPr>
          <p:nvPr/>
        </p:nvSpPr>
        <p:spPr bwMode="auto">
          <a:xfrm>
            <a:off x="4267200" y="381000"/>
            <a:ext cx="609600" cy="381000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6092" name="AutoShape 1045"/>
          <p:cNvSpPr>
            <a:spLocks noChangeArrowheads="1"/>
          </p:cNvSpPr>
          <p:nvPr/>
        </p:nvSpPr>
        <p:spPr bwMode="auto">
          <a:xfrm>
            <a:off x="4876800" y="838200"/>
            <a:ext cx="609600" cy="381000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46093" name="Picture 104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3600" y="228600"/>
            <a:ext cx="2819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94" name="Line 1047"/>
          <p:cNvSpPr>
            <a:spLocks noChangeShapeType="1"/>
          </p:cNvSpPr>
          <p:nvPr/>
        </p:nvSpPr>
        <p:spPr bwMode="auto">
          <a:xfrm>
            <a:off x="5791200" y="3429000"/>
            <a:ext cx="0" cy="32004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6095" name="Picture 104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6325" y="3429000"/>
            <a:ext cx="260667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96" name="Line 1050"/>
          <p:cNvSpPr>
            <a:spLocks noChangeShapeType="1"/>
          </p:cNvSpPr>
          <p:nvPr/>
        </p:nvSpPr>
        <p:spPr bwMode="auto">
          <a:xfrm flipH="1">
            <a:off x="5029200" y="3505200"/>
            <a:ext cx="7620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6097" name="Line 1051"/>
          <p:cNvSpPr>
            <a:spLocks noChangeShapeType="1"/>
          </p:cNvSpPr>
          <p:nvPr/>
        </p:nvSpPr>
        <p:spPr bwMode="auto">
          <a:xfrm flipH="1">
            <a:off x="5105400" y="6477000"/>
            <a:ext cx="685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6098" name="Text Box 1052"/>
          <p:cNvSpPr txBox="1">
            <a:spLocks noChangeArrowheads="1"/>
          </p:cNvSpPr>
          <p:nvPr/>
        </p:nvSpPr>
        <p:spPr bwMode="auto">
          <a:xfrm>
            <a:off x="5410200" y="3810000"/>
            <a:ext cx="533400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  <a:latin typeface="Calibri" pitchFamily="34" charset="0"/>
              </a:rPr>
              <a:t>Б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  <a:latin typeface="Calibri" pitchFamily="34" charset="0"/>
              </a:rPr>
              <a:t>А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  <a:latin typeface="Calibri" pitchFamily="34" charset="0"/>
              </a:rPr>
              <a:t>Р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  <a:latin typeface="Calibri" pitchFamily="34" charset="0"/>
              </a:rPr>
              <a:t>Ь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  <a:latin typeface="Calibri" pitchFamily="34" charset="0"/>
              </a:rPr>
              <a:t>Е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  <a:latin typeface="Calibri" pitchFamily="34" charset="0"/>
              </a:rPr>
              <a:t>Р</a:t>
            </a:r>
          </a:p>
        </p:txBody>
      </p:sp>
      <p:sp>
        <p:nvSpPr>
          <p:cNvPr id="46099" name="Text Box 1029"/>
          <p:cNvSpPr txBox="1">
            <a:spLocks noChangeArrowheads="1"/>
          </p:cNvSpPr>
          <p:nvPr/>
        </p:nvSpPr>
        <p:spPr bwMode="auto">
          <a:xfrm>
            <a:off x="533400" y="3581400"/>
            <a:ext cx="213360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Реклама</a:t>
            </a:r>
          </a:p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Телевидение</a:t>
            </a:r>
          </a:p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Компьютерные игры</a:t>
            </a:r>
          </a:p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Мода</a:t>
            </a:r>
          </a:p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Музыка</a:t>
            </a:r>
          </a:p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ПАВ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rPr>
              <a:t>Самый логичный подход к обеспечению информационной безопасности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785938"/>
            <a:ext cx="8258175" cy="4643437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Детям нужно: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ru-RU" sz="36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помочь найти смысл жизни</a:t>
            </a:r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, открыть доступ к знаниям, творчеству, гармоничному развитию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600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ru-RU" sz="36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научить получать удовольствия </a:t>
            </a:r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от процесса и результата своего труда,  от здоровых отношений, полноценной жизни.</a:t>
            </a:r>
            <a:b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endParaRPr lang="ru-RU" b="1" kern="0" dirty="0" smtClean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b="1" kern="0" dirty="0" smtClean="0">
                <a:solidFill>
                  <a:schemeClr val="accent3">
                    <a:lumMod val="50000"/>
                  </a:schemeClr>
                </a:solidFill>
                <a:latin typeface="Arial" charset="0"/>
              </a:rPr>
              <a:t>  Для реализации этой стратегии родителям нужно самим уметь защищаться от деструктивных информационных воздействий и учить этому своих детей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148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Text Box 3"/>
          <p:cNvSpPr txBox="1">
            <a:spLocks noChangeArrowheads="1"/>
          </p:cNvSpPr>
          <p:nvPr/>
        </p:nvSpPr>
        <p:spPr bwMode="auto">
          <a:xfrm>
            <a:off x="5029200" y="2286000"/>
            <a:ext cx="358140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>
                <a:solidFill>
                  <a:srgbClr val="336600"/>
                </a:solidFill>
                <a:latin typeface="Calibri" pitchFamily="34" charset="0"/>
              </a:rPr>
              <a:t>Родители – архитекторы судьбы ребенка</a:t>
            </a:r>
          </a:p>
          <a:p>
            <a:pPr algn="r">
              <a:spcBef>
                <a:spcPct val="50000"/>
              </a:spcBef>
            </a:pPr>
            <a:r>
              <a:rPr lang="ru-RU" sz="2800">
                <a:solidFill>
                  <a:srgbClr val="336600"/>
                </a:solidFill>
                <a:latin typeface="Calibri" pitchFamily="34" charset="0"/>
              </a:rPr>
              <a:t>В.Д.Москаленко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ctrTitle"/>
          </p:nvPr>
        </p:nvSpPr>
        <p:spPr>
          <a:xfrm>
            <a:off x="714375" y="2357438"/>
            <a:ext cx="7772400" cy="1470025"/>
          </a:xfrm>
        </p:spPr>
        <p:txBody>
          <a:bodyPr/>
          <a:lstStyle/>
          <a:p>
            <a:r>
              <a:rPr lang="ru-RU" sz="2400" b="1" smtClean="0"/>
              <a:t>Презентация и сопроводительный текст к ней разработан по инициативе Министерства образования и науки Республики Татарстан в 2016 году:</a:t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>Карповым Анатолием Михайловичем, доктором медицинских наук, профессором, заведующим кафедрой психотерапии и наркологии ГБОУ ДПО «Казанская государственная медицинская академия» Минзрава России</a:t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>Герасимовой Верой Вадимовной, кандидатом психологических наук, проректором по научной и инновационной деятельности ГАОУ ДПО «Институт развития образования Республики Татарстан»</a:t>
            </a:r>
            <a:r>
              <a:rPr lang="ru-RU" sz="2400" smtClean="0"/>
              <a:t/>
            </a:r>
            <a:br>
              <a:rPr lang="ru-RU" sz="2400" smtClean="0"/>
            </a:br>
            <a:endParaRPr lang="ru-RU" sz="24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500063" y="274638"/>
            <a:ext cx="8186737" cy="868362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</a:rPr>
              <a:t>Информационная война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285875"/>
            <a:ext cx="8429625" cy="5357813"/>
          </a:xfrm>
        </p:spPr>
        <p:txBody>
          <a:bodyPr rtlCol="0">
            <a:normAutofit fontScale="92500" lnSpcReduction="10000"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Населению навязываются: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9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ложные жизненные ценности:   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индивидуализм и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потребительство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инфантилизм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примитивизм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отказ от традиционных ценностей и интересов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замена реального общения и взаимодействия  виртуальным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саморазрушительное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поведение: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алкоголизация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наркотизация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курение,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агрессия, 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суициды   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991225"/>
            <a:ext cx="9144000" cy="85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00750"/>
            <a:ext cx="879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688" y="5991225"/>
            <a:ext cx="1357312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TextBox 6"/>
          <p:cNvSpPr txBox="1">
            <a:spLocks noChangeArrowheads="1"/>
          </p:cNvSpPr>
          <p:nvPr/>
        </p:nvSpPr>
        <p:spPr bwMode="auto">
          <a:xfrm>
            <a:off x="1928813" y="6134100"/>
            <a:ext cx="53578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solidFill>
                  <a:srgbClr val="C00000"/>
                </a:solidFill>
                <a:cs typeface="Arial" charset="0"/>
              </a:rPr>
              <a:t>ГБОУ ДПО «Казанская государственная медицинская академия Минздрава России»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3200" b="1">
                <a:solidFill>
                  <a:srgbClr val="000066"/>
                </a:solidFill>
              </a:rPr>
              <a:t>Выявляют нарушения психического здоровья у школьников</a:t>
            </a:r>
          </a:p>
        </p:txBody>
      </p:sp>
      <p:sp>
        <p:nvSpPr>
          <p:cNvPr id="17410" name="Rectangle 3"/>
          <p:cNvSpPr>
            <a:spLocks noChangeArrowheads="1"/>
          </p:cNvSpPr>
          <p:nvPr/>
        </p:nvSpPr>
        <p:spPr bwMode="auto">
          <a:xfrm>
            <a:off x="4429125" y="1785938"/>
            <a:ext cx="40576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200000"/>
              </a:lnSpc>
              <a:spcBef>
                <a:spcPct val="20000"/>
              </a:spcBef>
              <a:buFontTx/>
              <a:buChar char="•"/>
            </a:pPr>
            <a:r>
              <a:rPr lang="ru-RU" sz="4000" b="1">
                <a:solidFill>
                  <a:srgbClr val="FF3300"/>
                </a:solidFill>
                <a:latin typeface="Calibri" pitchFamily="34" charset="0"/>
              </a:rPr>
              <a:t>Врачи – 95 %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FontTx/>
              <a:buChar char="•"/>
            </a:pPr>
            <a:r>
              <a:rPr lang="ru-RU" sz="4000" b="1">
                <a:solidFill>
                  <a:srgbClr val="D5D925"/>
                </a:solidFill>
                <a:latin typeface="Calibri" pitchFamily="34" charset="0"/>
              </a:rPr>
              <a:t>Учителя – 23 %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FontTx/>
              <a:buChar char="•"/>
            </a:pPr>
            <a:r>
              <a:rPr lang="ru-RU" sz="4000" b="1">
                <a:solidFill>
                  <a:srgbClr val="00CC00"/>
                </a:solidFill>
                <a:latin typeface="Calibri" pitchFamily="34" charset="0"/>
              </a:rPr>
              <a:t>Родители – 2,9 %</a:t>
            </a:r>
          </a:p>
          <a:p>
            <a:pPr marL="342900" indent="-342900">
              <a:spcBef>
                <a:spcPct val="20000"/>
              </a:spcBef>
            </a:pPr>
            <a:endParaRPr lang="ru-RU" sz="4000" b="1">
              <a:latin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991225"/>
            <a:ext cx="9144000" cy="85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00750"/>
            <a:ext cx="879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688" y="5991225"/>
            <a:ext cx="1357312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TextBox 6"/>
          <p:cNvSpPr txBox="1">
            <a:spLocks noChangeArrowheads="1"/>
          </p:cNvSpPr>
          <p:nvPr/>
        </p:nvSpPr>
        <p:spPr bwMode="auto">
          <a:xfrm>
            <a:off x="1928813" y="6134100"/>
            <a:ext cx="53578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solidFill>
                  <a:srgbClr val="C00000"/>
                </a:solidFill>
                <a:cs typeface="Arial" charset="0"/>
              </a:rPr>
              <a:t>ГБОУ ДПО «Казанская государственная медицинская академия Минздрава России»</a:t>
            </a:r>
          </a:p>
        </p:txBody>
      </p:sp>
      <p:pic>
        <p:nvPicPr>
          <p:cNvPr id="17415" name="Picture 2" descr="http://www.yo-o-o.ru/upload/tape/photo/1303131860_pravil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43125"/>
            <a:ext cx="4332288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5"/>
          <p:cNvSpPr>
            <a:spLocks noChangeArrowheads="1"/>
          </p:cNvSpPr>
          <p:nvPr/>
        </p:nvSpPr>
        <p:spPr bwMode="auto">
          <a:xfrm>
            <a:off x="609600" y="228600"/>
            <a:ext cx="8077200" cy="608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92100" indent="-292100" algn="ctr">
              <a:lnSpc>
                <a:spcPct val="80000"/>
              </a:lnSpc>
              <a:buClr>
                <a:schemeClr val="accent1"/>
              </a:buClr>
              <a:buSzPct val="70000"/>
              <a:buFont typeface="Wingdings 2" pitchFamily="18" charset="2"/>
              <a:buNone/>
            </a:pPr>
            <a:r>
              <a:rPr lang="ru-RU" sz="2800" b="1">
                <a:solidFill>
                  <a:srgbClr val="000066"/>
                </a:solidFill>
              </a:rPr>
              <a:t>Самые распространенные пограничные психические нарушения у современных школьников :</a:t>
            </a:r>
            <a:endParaRPr lang="ru-RU" sz="2400" b="1" i="1">
              <a:solidFill>
                <a:srgbClr val="003399"/>
              </a:solidFill>
              <a:latin typeface="Cambria" pitchFamily="18" charset="0"/>
            </a:endParaRP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>
                <a:solidFill>
                  <a:srgbClr val="003399"/>
                </a:solidFill>
                <a:latin typeface="Cambria" pitchFamily="18" charset="0"/>
              </a:rPr>
              <a:t> утомляемость</a:t>
            </a: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>
                <a:solidFill>
                  <a:srgbClr val="003399"/>
                </a:solidFill>
                <a:latin typeface="Cambria" pitchFamily="18" charset="0"/>
              </a:rPr>
              <a:t>истощаемость </a:t>
            </a: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>
                <a:solidFill>
                  <a:srgbClr val="003399"/>
                </a:solidFill>
                <a:latin typeface="Cambria" pitchFamily="18" charset="0"/>
              </a:rPr>
              <a:t>тревога </a:t>
            </a: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>
                <a:solidFill>
                  <a:srgbClr val="003399"/>
                </a:solidFill>
                <a:latin typeface="Cambria" pitchFamily="18" charset="0"/>
              </a:rPr>
              <a:t>страхи </a:t>
            </a: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>
                <a:solidFill>
                  <a:srgbClr val="003399"/>
                </a:solidFill>
                <a:latin typeface="Cambria" pitchFamily="18" charset="0"/>
              </a:rPr>
              <a:t>раздражительность </a:t>
            </a: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>
                <a:solidFill>
                  <a:srgbClr val="003399"/>
                </a:solidFill>
                <a:latin typeface="Cambria" pitchFamily="18" charset="0"/>
              </a:rPr>
              <a:t>бессонница </a:t>
            </a: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>
                <a:solidFill>
                  <a:srgbClr val="003399"/>
                </a:solidFill>
                <a:latin typeface="Cambria" pitchFamily="18" charset="0"/>
              </a:rPr>
              <a:t>снижение внимания </a:t>
            </a: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>
                <a:solidFill>
                  <a:srgbClr val="003399"/>
                </a:solidFill>
                <a:latin typeface="Cambria" pitchFamily="18" charset="0"/>
              </a:rPr>
              <a:t>нарушения поведения</a:t>
            </a: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>
                <a:solidFill>
                  <a:srgbClr val="003399"/>
                </a:solidFill>
                <a:latin typeface="Cambria" pitchFamily="18" charset="0"/>
              </a:rPr>
              <a:t>зависимости</a:t>
            </a:r>
            <a:r>
              <a:rPr lang="ru-RU" sz="2200" b="1">
                <a:solidFill>
                  <a:srgbClr val="003399"/>
                </a:solidFill>
                <a:latin typeface="Cambria" pitchFamily="18" charset="0"/>
              </a:rPr>
              <a:t> </a:t>
            </a:r>
          </a:p>
        </p:txBody>
      </p:sp>
      <p:pic>
        <p:nvPicPr>
          <p:cNvPr id="59395" name="Picture 5"/>
          <p:cNvPicPr>
            <a:picLocks noChangeAspect="1" noChangeArrowheads="1"/>
          </p:cNvPicPr>
          <p:nvPr/>
        </p:nvPicPr>
        <p:blipFill>
          <a:blip r:embed="rId2"/>
          <a:srcRect r="4105" b="5405"/>
          <a:stretch>
            <a:fillRect/>
          </a:stretch>
        </p:blipFill>
        <p:spPr bwMode="auto">
          <a:xfrm>
            <a:off x="4000496" y="1928802"/>
            <a:ext cx="5006018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5991225"/>
            <a:ext cx="9144000" cy="85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00750"/>
            <a:ext cx="879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6688" y="5991225"/>
            <a:ext cx="1357312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TextBox 6"/>
          <p:cNvSpPr txBox="1">
            <a:spLocks noChangeArrowheads="1"/>
          </p:cNvSpPr>
          <p:nvPr/>
        </p:nvSpPr>
        <p:spPr bwMode="auto">
          <a:xfrm>
            <a:off x="1928813" y="6134100"/>
            <a:ext cx="53578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solidFill>
                  <a:srgbClr val="C00000"/>
                </a:solidFill>
                <a:cs typeface="Arial" charset="0"/>
              </a:rPr>
              <a:t>ГБОУ ДПО «Казанская государственная медицинская академия Минздрава России»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785813" y="214313"/>
            <a:ext cx="77724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3975" indent="-53975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6">
                    <a:lumMod val="10000"/>
                  </a:schemeClr>
                </a:solidFill>
                <a:latin typeface="Cambria" pitchFamily="18" charset="0"/>
              </a:rPr>
              <a:t>Результат опроса </a:t>
            </a:r>
            <a:r>
              <a:rPr lang="ru-RU" sz="2400" b="1" dirty="0">
                <a:solidFill>
                  <a:schemeClr val="accent6">
                    <a:lumMod val="10000"/>
                  </a:schemeClr>
                </a:solidFill>
                <a:latin typeface="Cambria" pitchFamily="18" charset="0"/>
              </a:rPr>
              <a:t>школьников </a:t>
            </a:r>
            <a:r>
              <a:rPr lang="ru-RU" sz="2400" b="1" dirty="0">
                <a:solidFill>
                  <a:schemeClr val="accent6">
                    <a:lumMod val="10000"/>
                  </a:schemeClr>
                </a:solidFill>
                <a:latin typeface="Cambria" pitchFamily="18" charset="0"/>
              </a:rPr>
              <a:t>                                           «У</a:t>
            </a:r>
            <a:r>
              <a:rPr lang="ru-RU" sz="2400" b="1" dirty="0">
                <a:solidFill>
                  <a:srgbClr val="003300"/>
                </a:solidFill>
                <a:latin typeface="Cambria" pitchFamily="18" charset="0"/>
              </a:rPr>
              <a:t>грозу </a:t>
            </a:r>
            <a:r>
              <a:rPr lang="ru-RU" sz="2400" b="1" dirty="0">
                <a:solidFill>
                  <a:srgbClr val="003300"/>
                </a:solidFill>
                <a:latin typeface="Cambria" pitchFamily="18" charset="0"/>
              </a:rPr>
              <a:t>моей безопасности </a:t>
            </a:r>
            <a:r>
              <a:rPr lang="ru-RU" sz="2400" b="1" dirty="0">
                <a:solidFill>
                  <a:srgbClr val="003300"/>
                </a:solidFill>
                <a:latin typeface="Cambria" pitchFamily="18" charset="0"/>
              </a:rPr>
              <a:t>представляют»:</a:t>
            </a:r>
            <a:r>
              <a:rPr lang="ru-RU" sz="2400" dirty="0">
                <a:solidFill>
                  <a:srgbClr val="6D7442"/>
                </a:solidFill>
                <a:latin typeface="Cambria" pitchFamily="18" charset="0"/>
              </a:rPr>
              <a:t> </a:t>
            </a:r>
            <a:endParaRPr lang="ru-RU" sz="2400" dirty="0">
              <a:solidFill>
                <a:srgbClr val="6D7442"/>
              </a:solidFill>
              <a:latin typeface="Cambria" pitchFamily="18" charset="0"/>
            </a:endParaRPr>
          </a:p>
        </p:txBody>
      </p:sp>
      <p:graphicFrame>
        <p:nvGraphicFramePr>
          <p:cNvPr id="30722" name="Object 5"/>
          <p:cNvGraphicFramePr>
            <a:graphicFrameLocks noChangeAspect="1"/>
          </p:cNvGraphicFramePr>
          <p:nvPr/>
        </p:nvGraphicFramePr>
        <p:xfrm>
          <a:off x="1000125" y="1143000"/>
          <a:ext cx="7286625" cy="4654550"/>
        </p:xfrm>
        <a:graphic>
          <a:graphicData uri="http://schemas.openxmlformats.org/presentationml/2006/ole">
            <p:oleObj spid="_x0000_s30722" r:id="rId3" imgW="7486537" imgH="5169856" progId="Excel.Sheet.8">
              <p:embed/>
            </p:oleObj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5991225"/>
            <a:ext cx="9144000" cy="85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072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000750"/>
            <a:ext cx="879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86688" y="5991225"/>
            <a:ext cx="1357312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7" name="TextBox 6"/>
          <p:cNvSpPr txBox="1">
            <a:spLocks noChangeArrowheads="1"/>
          </p:cNvSpPr>
          <p:nvPr/>
        </p:nvSpPr>
        <p:spPr bwMode="auto">
          <a:xfrm>
            <a:off x="1928813" y="6134100"/>
            <a:ext cx="53578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solidFill>
                  <a:srgbClr val="C00000"/>
                </a:solidFill>
                <a:cs typeface="Arial" charset="0"/>
              </a:rPr>
              <a:t>ГБОУ ДПО «Казанская государственная медицинская академия Минздрава России»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Определение технологий информационной войны и ее результатов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214438"/>
            <a:ext cx="8429625" cy="5143500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900" dirty="0" smtClean="0"/>
              <a:t>«… </a:t>
            </a:r>
            <a:r>
              <a:rPr lang="ru-RU" sz="2900" b="1" dirty="0" smtClean="0"/>
              <a:t>Путем </a:t>
            </a:r>
            <a:r>
              <a:rPr lang="ru-RU" sz="2900" b="1" dirty="0" smtClean="0">
                <a:solidFill>
                  <a:srgbClr val="FF0000"/>
                </a:solidFill>
              </a:rPr>
              <a:t>внешней культурной и информационной экспансии </a:t>
            </a:r>
            <a:r>
              <a:rPr lang="ru-RU" sz="2900" b="1" dirty="0" smtClean="0"/>
              <a:t>(включая распространение низкокачественной продукции массовой культуры),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900" b="1" dirty="0" smtClean="0"/>
              <a:t> </a:t>
            </a:r>
            <a:r>
              <a:rPr lang="ru-RU" sz="2900" b="1" dirty="0" smtClean="0">
                <a:solidFill>
                  <a:srgbClr val="FF0000"/>
                </a:solidFill>
              </a:rPr>
              <a:t>пропаганды</a:t>
            </a:r>
            <a:r>
              <a:rPr lang="ru-RU" sz="2900" b="1" dirty="0" smtClean="0"/>
              <a:t> вседозволенности и насилия,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b="1" dirty="0" smtClean="0"/>
              <a:t>     расовой, национальной и религиозной нетерпимости, а также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900" b="1" dirty="0" smtClean="0">
                <a:solidFill>
                  <a:srgbClr val="FF0000"/>
                </a:solidFill>
              </a:rPr>
              <a:t>снижения роли русского языка </a:t>
            </a:r>
            <a:r>
              <a:rPr lang="ru-RU" sz="2900" b="1" dirty="0" smtClean="0"/>
              <a:t>в мире, качества его преподавания в России, попытки фальсификации  истории… произошло 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b="1" dirty="0" smtClean="0">
                <a:solidFill>
                  <a:srgbClr val="FF0000"/>
                </a:solidFill>
              </a:rPr>
              <a:t>       размывание традиционных российских духовно-нравственных ценностей и ослабление единства многонационального народа РФ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900" b="1" dirty="0" smtClean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b="1" i="1" dirty="0" smtClean="0"/>
              <a:t>     Стратегия национальной безопасности 31. 12. 2015</a:t>
            </a:r>
            <a:r>
              <a:rPr lang="ru-RU" sz="2900" b="1" dirty="0" smtClean="0"/>
              <a:t/>
            </a:r>
            <a:br>
              <a:rPr lang="ru-RU" sz="2900" b="1" dirty="0" smtClean="0"/>
            </a:br>
            <a:endParaRPr lang="ru-RU" sz="29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5991225"/>
            <a:ext cx="9144000" cy="85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00750"/>
            <a:ext cx="879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688" y="5991225"/>
            <a:ext cx="1357312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0" name="TextBox 6"/>
          <p:cNvSpPr txBox="1">
            <a:spLocks noChangeArrowheads="1"/>
          </p:cNvSpPr>
          <p:nvPr/>
        </p:nvSpPr>
        <p:spPr bwMode="auto">
          <a:xfrm>
            <a:off x="1928813" y="6134100"/>
            <a:ext cx="53578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solidFill>
                  <a:srgbClr val="C00000"/>
                </a:solidFill>
                <a:cs typeface="Arial" charset="0"/>
              </a:rPr>
              <a:t>ГБОУ ДПО «Казанская государственная медицинская академия Минздрава России»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9001125" cy="1071563"/>
          </a:xfrm>
        </p:spPr>
        <p:txBody>
          <a:bodyPr/>
          <a:lstStyle/>
          <a:p>
            <a:r>
              <a:rPr lang="ru-RU" sz="2500" b="1" smtClean="0">
                <a:solidFill>
                  <a:srgbClr val="FF0000"/>
                </a:solidFill>
              </a:rPr>
              <a:t>Примеры  скрытого информационного навязывания состояний опьянения и наркоманского стиля жизни  в шоу - бизнесе</a:t>
            </a:r>
          </a:p>
        </p:txBody>
      </p:sp>
      <p:sp>
        <p:nvSpPr>
          <p:cNvPr id="32770" name="Содержимое 2"/>
          <p:cNvSpPr>
            <a:spLocks noGrp="1"/>
          </p:cNvSpPr>
          <p:nvPr>
            <p:ph idx="1"/>
          </p:nvPr>
        </p:nvSpPr>
        <p:spPr>
          <a:xfrm>
            <a:off x="214313" y="1285875"/>
            <a:ext cx="8786812" cy="5000625"/>
          </a:xfrm>
        </p:spPr>
        <p:txBody>
          <a:bodyPr/>
          <a:lstStyle/>
          <a:p>
            <a:r>
              <a:rPr lang="ru-RU" sz="2100" b="1" smtClean="0">
                <a:solidFill>
                  <a:srgbClr val="000000"/>
                </a:solidFill>
              </a:rPr>
              <a:t>Я выпью за неудачу и станет неважно, что я ошибаюсь…</a:t>
            </a:r>
            <a:r>
              <a:rPr lang="ru-RU" sz="2100" b="1" i="1" smtClean="0">
                <a:solidFill>
                  <a:srgbClr val="FF0000"/>
                </a:solidFill>
              </a:rPr>
              <a:t>     рекомендация алкоголизации, как способа ухода от проблем</a:t>
            </a:r>
          </a:p>
          <a:p>
            <a:r>
              <a:rPr lang="ru-RU" sz="2100" b="1" smtClean="0">
                <a:solidFill>
                  <a:srgbClr val="000000"/>
                </a:solidFill>
              </a:rPr>
              <a:t>Я научу тебя смеяться. Ты позабудешь про печаль и боль…   </a:t>
            </a:r>
            <a:r>
              <a:rPr lang="ru-RU" sz="2100" b="1" i="1" smtClean="0">
                <a:solidFill>
                  <a:srgbClr val="FF0000"/>
                </a:solidFill>
              </a:rPr>
              <a:t>Эйфория, анальгезия, избирательная потеря памяти - перечень эффектов наркотиков. Пример скрытого их предложения</a:t>
            </a:r>
          </a:p>
          <a:p>
            <a:r>
              <a:rPr lang="ru-RU" sz="2100" b="1" smtClean="0">
                <a:solidFill>
                  <a:srgbClr val="000000"/>
                </a:solidFill>
              </a:rPr>
              <a:t>Мои мысли мои скакуны. Эскадрон моих мыслей шальных…           </a:t>
            </a:r>
            <a:r>
              <a:rPr lang="ru-RU" sz="2100" b="1" i="1" smtClean="0">
                <a:solidFill>
                  <a:srgbClr val="FF0000"/>
                </a:solidFill>
              </a:rPr>
              <a:t>Иллюстрация</a:t>
            </a:r>
            <a:r>
              <a:rPr lang="ru-RU" sz="2100" b="1" smtClean="0">
                <a:solidFill>
                  <a:srgbClr val="000000"/>
                </a:solidFill>
              </a:rPr>
              <a:t> </a:t>
            </a:r>
            <a:r>
              <a:rPr lang="ru-RU" sz="2100" b="1" i="1" smtClean="0">
                <a:solidFill>
                  <a:srgbClr val="FF0000"/>
                </a:solidFill>
              </a:rPr>
              <a:t>расстройств мышления в результате  употребления психоактивных веществ.</a:t>
            </a:r>
          </a:p>
          <a:p>
            <a:r>
              <a:rPr lang="ru-RU" sz="2100" b="1" smtClean="0">
                <a:solidFill>
                  <a:srgbClr val="000000"/>
                </a:solidFill>
              </a:rPr>
              <a:t>Лети моя душа не оставайся… </a:t>
            </a:r>
            <a:r>
              <a:rPr lang="ru-RU" sz="2100" b="1" i="1" smtClean="0">
                <a:solidFill>
                  <a:srgbClr val="FF0000"/>
                </a:solidFill>
              </a:rPr>
              <a:t>Элементы опьянения психостимулятором</a:t>
            </a:r>
          </a:p>
          <a:p>
            <a:r>
              <a:rPr lang="ru-RU" sz="2100" b="1" smtClean="0">
                <a:solidFill>
                  <a:srgbClr val="000000"/>
                </a:solidFill>
              </a:rPr>
              <a:t>Кони в яблоках летели, не касаясь мостовой…                                            </a:t>
            </a:r>
            <a:r>
              <a:rPr lang="ru-RU" sz="2100" b="1" i="1" smtClean="0">
                <a:solidFill>
                  <a:srgbClr val="FF0000"/>
                </a:solidFill>
              </a:rPr>
              <a:t>иллюстрация расстройств восприятия и сознания в результате употребления  алкоголя и гашиша</a:t>
            </a:r>
          </a:p>
          <a:p>
            <a:pPr>
              <a:buFontTx/>
              <a:buNone/>
            </a:pPr>
            <a:endParaRPr lang="ru-RU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5991225"/>
            <a:ext cx="9144000" cy="85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277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00750"/>
            <a:ext cx="879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688" y="5991225"/>
            <a:ext cx="1357312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4" name="TextBox 6"/>
          <p:cNvSpPr txBox="1">
            <a:spLocks noChangeArrowheads="1"/>
          </p:cNvSpPr>
          <p:nvPr/>
        </p:nvSpPr>
        <p:spPr bwMode="auto">
          <a:xfrm>
            <a:off x="1928813" y="6134100"/>
            <a:ext cx="53578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solidFill>
                  <a:srgbClr val="C00000"/>
                </a:solidFill>
                <a:cs typeface="Arial" charset="0"/>
              </a:rPr>
              <a:t>ГБОУ ДПО «Казанская государственная медицинская академия Минздрава России»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58250" cy="1071563"/>
          </a:xfrm>
        </p:spPr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</a:rPr>
              <a:t>Элементы деструктивности в структуре информационной теле- и кинопродукции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1214438"/>
            <a:ext cx="8858250" cy="5429250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dirty="0" smtClean="0"/>
              <a:t>         </a:t>
            </a:r>
            <a:r>
              <a:rPr lang="ru-RU" sz="3100" b="1" dirty="0" smtClean="0">
                <a:solidFill>
                  <a:srgbClr val="FF0000"/>
                </a:solidFill>
              </a:rPr>
              <a:t>ЧРЕЗМЕРНАЯ ИНТЕНСИВНОСТЬ </a:t>
            </a:r>
            <a:r>
              <a:rPr lang="ru-RU" sz="3100" b="1" dirty="0" smtClean="0"/>
              <a:t>цвета, света, звука, избыточность количества объектов в кадрах, картин, сюжетов, темпа, искусственность выразительных</a:t>
            </a:r>
            <a:r>
              <a:rPr lang="ru-RU" sz="3100" b="1" dirty="0" smtClean="0">
                <a:solidFill>
                  <a:srgbClr val="FF0000"/>
                </a:solidFill>
              </a:rPr>
              <a:t> </a:t>
            </a:r>
            <a:r>
              <a:rPr lang="ru-RU" sz="3100" b="1" dirty="0" smtClean="0"/>
              <a:t>средств. Обилие виртуальных элементов  - абстракций, летающих букв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100" b="1" dirty="0" smtClean="0"/>
              <a:t>          </a:t>
            </a:r>
            <a:r>
              <a:rPr lang="ru-RU" sz="3100" b="1" dirty="0" smtClean="0">
                <a:solidFill>
                  <a:srgbClr val="FF0000"/>
                </a:solidFill>
              </a:rPr>
              <a:t>ХАРАКТЕРИСТИКИ</a:t>
            </a:r>
            <a:r>
              <a:rPr lang="ru-RU" sz="3100" b="1" dirty="0" smtClean="0"/>
              <a:t> </a:t>
            </a:r>
            <a:r>
              <a:rPr lang="ru-RU" sz="3100" b="1" dirty="0" smtClean="0">
                <a:solidFill>
                  <a:srgbClr val="FF0000"/>
                </a:solidFill>
              </a:rPr>
              <a:t>СТРУКТУРИРОВАНИЯ ИНФОРМАЦИИ </a:t>
            </a:r>
            <a:r>
              <a:rPr lang="ru-RU" sz="3100" b="1" dirty="0" smtClean="0"/>
              <a:t>– фрагментарность, кратковременность, поверхностность, </a:t>
            </a:r>
            <a:r>
              <a:rPr lang="ru-RU" sz="3100" b="1" dirty="0" err="1" smtClean="0"/>
              <a:t>разноплановость</a:t>
            </a:r>
            <a:r>
              <a:rPr lang="ru-RU" sz="3100" b="1" dirty="0" smtClean="0"/>
              <a:t>, </a:t>
            </a:r>
            <a:r>
              <a:rPr lang="ru-RU" sz="3100" b="1" dirty="0" err="1" smtClean="0"/>
              <a:t>разновекторность</a:t>
            </a:r>
            <a:r>
              <a:rPr lang="ru-RU" sz="3100" b="1" dirty="0" smtClean="0"/>
              <a:t>, противоречивость, хаотичность, дезинтеграция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31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/>
              <a:t>        </a:t>
            </a:r>
            <a:r>
              <a:rPr lang="ru-RU" sz="2800" b="1" dirty="0" smtClean="0">
                <a:solidFill>
                  <a:srgbClr val="FF0000"/>
                </a:solidFill>
              </a:rPr>
              <a:t>РАСЩЕПЛЕННОСТЬ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ИНФОРМАЦИИ – </a:t>
            </a:r>
            <a:r>
              <a:rPr lang="ru-RU" sz="2800" b="1" dirty="0" smtClean="0"/>
              <a:t>смежные части видеосюжетов резко отличаются друг от друга по всем качественным  и количественным характеристикам – громкости, тональности, скорости произношения слов, эмоционального тона, смыслового содержания, целевого предназначения.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400" b="1" dirty="0" smtClean="0"/>
              <a:t> </a:t>
            </a:r>
            <a:endParaRPr lang="ru-RU" sz="3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5991225"/>
            <a:ext cx="9144000" cy="85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379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00750"/>
            <a:ext cx="879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688" y="5991225"/>
            <a:ext cx="1357312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8" name="TextBox 6"/>
          <p:cNvSpPr txBox="1">
            <a:spLocks noChangeArrowheads="1"/>
          </p:cNvSpPr>
          <p:nvPr/>
        </p:nvSpPr>
        <p:spPr bwMode="auto">
          <a:xfrm>
            <a:off x="1928813" y="6134100"/>
            <a:ext cx="53578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solidFill>
                  <a:srgbClr val="C00000"/>
                </a:solidFill>
                <a:cs typeface="Arial" charset="0"/>
              </a:rPr>
              <a:t>ГБОУ ДПО «Казанская государственная медицинская академия Минздрава России»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1262</TotalTime>
  <Words>939</Words>
  <PresentationFormat>Экран (4:3)</PresentationFormat>
  <Paragraphs>196</Paragraphs>
  <Slides>23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Шаблон оформления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Calibri</vt:lpstr>
      <vt:lpstr>Arial</vt:lpstr>
      <vt:lpstr>Wingdings</vt:lpstr>
      <vt:lpstr>Cambria</vt:lpstr>
      <vt:lpstr>Wingdings 2</vt:lpstr>
      <vt:lpstr>Tahoma</vt:lpstr>
      <vt:lpstr>Times New Roman</vt:lpstr>
      <vt:lpstr>Courier New</vt:lpstr>
      <vt:lpstr>Тема Office</vt:lpstr>
      <vt:lpstr>Лист Microsoft Excel</vt:lpstr>
      <vt:lpstr>ОСНОВЫ ИНФОРМАЦИОННОЙ БЕЗОПАСНОСТИ ДЕТЕЙ И ПОДРОСТКОВ </vt:lpstr>
      <vt:lpstr>В ЧЕМ ЗАКЛЮЧАЕТСЯ ЗНАЧИМОСТЬ ИНФОРМАЦИОННЫХ ВОЗДЕЙСТВИЙ? </vt:lpstr>
      <vt:lpstr>Информационная война </vt:lpstr>
      <vt:lpstr>Слайд 4</vt:lpstr>
      <vt:lpstr>Слайд 5</vt:lpstr>
      <vt:lpstr>Слайд 6</vt:lpstr>
      <vt:lpstr>Определение технологий информационной войны и ее результатов</vt:lpstr>
      <vt:lpstr>Примеры  скрытого информационного навязывания состояний опьянения и наркоманского стиля жизни  в шоу - бизнесе</vt:lpstr>
      <vt:lpstr>Элементы деструктивности в структуре информационной теле- и кинопродукции</vt:lpstr>
      <vt:lpstr>Слайд 10</vt:lpstr>
      <vt:lpstr>Направления самозащиты от деструктивных информационных воздействий</vt:lpstr>
      <vt:lpstr>Методика самозащиты от деструктивных информационных воздействий</vt:lpstr>
      <vt:lpstr>Слайд 13</vt:lpstr>
      <vt:lpstr>2 этап - поведенческий, определяет стратегию поведения по Классификации стратегий совладания Хайма</vt:lpstr>
      <vt:lpstr>3 этап – медицинский. Определяет механизм и результат  психического расстройства  </vt:lpstr>
      <vt:lpstr>Информационными воздействиями можно активизировать разные отделы и функции мозга- префронтальной коры и лимбической системы</vt:lpstr>
      <vt:lpstr>Информационными воздействиями можно активизировать разные отделы и функции мозга</vt:lpstr>
      <vt:lpstr>Слайд 18</vt:lpstr>
      <vt:lpstr>Слайд 19</vt:lpstr>
      <vt:lpstr>Слайд 20</vt:lpstr>
      <vt:lpstr>Самый логичный подход к обеспечению информационной безопасности</vt:lpstr>
      <vt:lpstr>Слайд 22</vt:lpstr>
      <vt:lpstr>Презентация и сопроводительный текст к ней разработан по инициативе Министерства образования и науки Республики Татарстан в 2016 году:  Карповым Анатолием Михайловичем, доктором медицинских наук, профессором, заведующим кафедрой психотерапии и наркологии ГБОУ ДПО «Казанская государственная медицинская академия» Минзрава России  Герасимовой Верой Вадимовной, кандидатом психологических наук, проректором по научной и инновационной деятельности ГАОУ ДПО «Институт развития образования Республики Татарстан»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ИНФОРМАЦИОННОЙ БЕЗОПАСНОСТИ </dc:title>
  <dc:creator>Анатолий</dc:creator>
  <cp:lastModifiedBy>Admin</cp:lastModifiedBy>
  <cp:revision>142</cp:revision>
  <dcterms:created xsi:type="dcterms:W3CDTF">2016-07-14T01:41:21Z</dcterms:created>
  <dcterms:modified xsi:type="dcterms:W3CDTF">2017-08-29T16:49:02Z</dcterms:modified>
</cp:coreProperties>
</file>